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18288000" cy="10287000"/>
  <p:notesSz cx="6858000" cy="9144000"/>
  <p:embeddedFontLst>
    <p:embeddedFont>
      <p:font typeface="League Spartan" panose="020B0604020202020204" charset="0"/>
      <p:regular r:id="rId23"/>
    </p:embeddedFont>
    <p:embeddedFont>
      <p:font typeface="Lovelo" panose="020B0604020202020204" charset="0"/>
      <p:regular r:id="rId24"/>
    </p:embeddedFont>
    <p:embeddedFont>
      <p:font typeface="Open Sans" panose="020B0606030504020204" pitchFamily="34" charset="0"/>
      <p:regular r:id="rId25"/>
    </p:embeddedFont>
    <p:embeddedFont>
      <p:font typeface="Open Sans Bold" panose="020B0806030504020204" charset="0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1" d="100"/>
          <a:sy n="71" d="100"/>
        </p:scale>
        <p:origin x="714" y="1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79585" y="0"/>
            <a:ext cx="3086100" cy="10287000"/>
            <a:chOff x="0" y="0"/>
            <a:chExt cx="812800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2709333"/>
            </a:xfrm>
            <a:custGeom>
              <a:avLst/>
              <a:gdLst/>
              <a:ahLst/>
              <a:cxnLst/>
              <a:rect l="l" t="t" r="r" b="b"/>
              <a:pathLst>
                <a:path w="812800" h="2709333">
                  <a:moveTo>
                    <a:pt x="0" y="0"/>
                  </a:moveTo>
                  <a:lnTo>
                    <a:pt x="812800" y="0"/>
                  </a:lnTo>
                  <a:lnTo>
                    <a:pt x="81280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81B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3932462" y="2210465"/>
            <a:ext cx="11415932" cy="15904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272"/>
              </a:lnSpc>
              <a:spcBef>
                <a:spcPct val="0"/>
              </a:spcBef>
            </a:pPr>
            <a:r>
              <a:rPr lang="en-US" sz="5600" spc="1657">
                <a:solidFill>
                  <a:srgbClr val="0081BB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PROJECT PRESENTATION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932462" y="4210367"/>
            <a:ext cx="13230995" cy="17900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 spc="584">
                <a:solidFill>
                  <a:srgbClr val="02070D"/>
                </a:solidFill>
                <a:latin typeface="Lovelo"/>
                <a:ea typeface="Lovelo"/>
                <a:cs typeface="Lovelo"/>
                <a:sym typeface="Lovelo"/>
              </a:rPr>
              <a:t>Design and development of a mobile application for warehouse logistics management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932462" y="8836025"/>
            <a:ext cx="11415932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spc="429">
                <a:solidFill>
                  <a:srgbClr val="02070D"/>
                </a:solidFill>
                <a:latin typeface="Lovelo"/>
                <a:ea typeface="Lovelo"/>
                <a:cs typeface="Lovelo"/>
                <a:sym typeface="Lovelo"/>
              </a:rPr>
              <a:t>by iker zabalegui murugarren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973623" y="1028700"/>
            <a:ext cx="5725814" cy="7308825"/>
            <a:chOff x="0" y="0"/>
            <a:chExt cx="1508033" cy="192495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508033" cy="1924958"/>
            </a:xfrm>
            <a:custGeom>
              <a:avLst/>
              <a:gdLst/>
              <a:ahLst/>
              <a:cxnLst/>
              <a:rect l="l" t="t" r="r" b="b"/>
              <a:pathLst>
                <a:path w="1508033" h="1924958">
                  <a:moveTo>
                    <a:pt x="0" y="0"/>
                  </a:moveTo>
                  <a:lnTo>
                    <a:pt x="1508033" y="0"/>
                  </a:lnTo>
                  <a:lnTo>
                    <a:pt x="1508033" y="1924958"/>
                  </a:lnTo>
                  <a:lnTo>
                    <a:pt x="0" y="192495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33350" cap="sq">
              <a:solidFill>
                <a:srgbClr val="0081BB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508033" cy="19630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1758115"/>
            <a:ext cx="4801983" cy="1139283"/>
            <a:chOff x="0" y="0"/>
            <a:chExt cx="1264720" cy="30005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64720" cy="300058"/>
            </a:xfrm>
            <a:custGeom>
              <a:avLst/>
              <a:gdLst/>
              <a:ahLst/>
              <a:cxnLst/>
              <a:rect l="l" t="t" r="r" b="b"/>
              <a:pathLst>
                <a:path w="1264720" h="300058">
                  <a:moveTo>
                    <a:pt x="0" y="0"/>
                  </a:moveTo>
                  <a:lnTo>
                    <a:pt x="1264720" y="0"/>
                  </a:lnTo>
                  <a:lnTo>
                    <a:pt x="1264720" y="300058"/>
                  </a:lnTo>
                  <a:lnTo>
                    <a:pt x="0" y="300058"/>
                  </a:lnTo>
                  <a:close/>
                </a:path>
              </a:pathLst>
            </a:custGeom>
            <a:solidFill>
              <a:srgbClr val="0081B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264720" cy="3381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3252757" y="3458962"/>
            <a:ext cx="15035243" cy="6828038"/>
            <a:chOff x="0" y="0"/>
            <a:chExt cx="3959899" cy="179833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959899" cy="1798331"/>
            </a:xfrm>
            <a:custGeom>
              <a:avLst/>
              <a:gdLst/>
              <a:ahLst/>
              <a:cxnLst/>
              <a:rect l="l" t="t" r="r" b="b"/>
              <a:pathLst>
                <a:path w="3959899" h="1798331">
                  <a:moveTo>
                    <a:pt x="0" y="0"/>
                  </a:moveTo>
                  <a:lnTo>
                    <a:pt x="3959899" y="0"/>
                  </a:lnTo>
                  <a:lnTo>
                    <a:pt x="3959899" y="1798331"/>
                  </a:lnTo>
                  <a:lnTo>
                    <a:pt x="0" y="1798331"/>
                  </a:lnTo>
                  <a:close/>
                </a:path>
              </a:pathLst>
            </a:custGeom>
            <a:solidFill>
              <a:srgbClr val="0081B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3959899" cy="18364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0770379" y="1535211"/>
            <a:ext cx="6833325" cy="8266230"/>
            <a:chOff x="0" y="0"/>
            <a:chExt cx="1799723" cy="2177114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799723" cy="2177114"/>
            </a:xfrm>
            <a:custGeom>
              <a:avLst/>
              <a:gdLst/>
              <a:ahLst/>
              <a:cxnLst/>
              <a:rect l="l" t="t" r="r" b="b"/>
              <a:pathLst>
                <a:path w="1799723" h="2177114">
                  <a:moveTo>
                    <a:pt x="0" y="0"/>
                  </a:moveTo>
                  <a:lnTo>
                    <a:pt x="1799723" y="0"/>
                  </a:lnTo>
                  <a:lnTo>
                    <a:pt x="1799723" y="2177114"/>
                  </a:lnTo>
                  <a:lnTo>
                    <a:pt x="0" y="2177114"/>
                  </a:lnTo>
                  <a:close/>
                </a:path>
              </a:pathLst>
            </a:custGeom>
            <a:solidFill>
              <a:srgbClr val="FF8A1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1799723" cy="22152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10854380" y="1632212"/>
            <a:ext cx="6639445" cy="8059824"/>
          </a:xfrm>
          <a:custGeom>
            <a:avLst/>
            <a:gdLst/>
            <a:ahLst/>
            <a:cxnLst/>
            <a:rect l="l" t="t" r="r" b="b"/>
            <a:pathLst>
              <a:path w="6639445" h="8059824">
                <a:moveTo>
                  <a:pt x="0" y="0"/>
                </a:moveTo>
                <a:lnTo>
                  <a:pt x="6639445" y="0"/>
                </a:lnTo>
                <a:lnTo>
                  <a:pt x="6639445" y="8059824"/>
                </a:lnTo>
                <a:lnTo>
                  <a:pt x="0" y="80598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TextBox 15"/>
          <p:cNvSpPr txBox="1"/>
          <p:nvPr/>
        </p:nvSpPr>
        <p:spPr>
          <a:xfrm>
            <a:off x="929120" y="2014385"/>
            <a:ext cx="5481177" cy="655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39"/>
              </a:lnSpc>
              <a:spcBef>
                <a:spcPct val="0"/>
              </a:spcBef>
            </a:pPr>
            <a:r>
              <a:rPr lang="en-US" sz="4499" spc="1331" dirty="0">
                <a:solidFill>
                  <a:srgbClr val="FFFFFF"/>
                </a:solidFill>
                <a:latin typeface="Lovelo"/>
                <a:ea typeface="Lovelo"/>
                <a:cs typeface="Lovelo"/>
                <a:sym typeface="Lovelo"/>
              </a:rPr>
              <a:t>7.</a:t>
            </a:r>
            <a:r>
              <a:rPr lang="en-US" sz="4499" spc="1331" dirty="0">
                <a:solidFill>
                  <a:srgbClr val="F6F7F7"/>
                </a:solidFill>
                <a:latin typeface="Lovelo"/>
                <a:ea typeface="Lovelo"/>
                <a:cs typeface="Lovelo"/>
                <a:sym typeface="Lovelo"/>
              </a:rPr>
              <a:t>DESIGN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669709" y="3603266"/>
            <a:ext cx="6077116" cy="7133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187"/>
              </a:lnSpc>
            </a:pPr>
            <a:r>
              <a:rPr lang="en-US" sz="3399" b="1" spc="312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Process 1: Order arrival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3706990" y="4616437"/>
            <a:ext cx="6039835" cy="3580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F6F7F7"/>
                </a:solidFill>
                <a:latin typeface="Open Sans"/>
                <a:ea typeface="Open Sans"/>
                <a:cs typeface="Open Sans"/>
                <a:sym typeface="Open Sans"/>
              </a:rPr>
              <a:t>Defining the process to follow when an order arrives to the warehouse</a:t>
            </a:r>
          </a:p>
          <a:p>
            <a:pPr algn="l">
              <a:lnSpc>
                <a:spcPts val="4759"/>
              </a:lnSpc>
            </a:pPr>
            <a:endParaRPr lang="en-US" sz="3399">
              <a:solidFill>
                <a:srgbClr val="F6F7F7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F6F7F7"/>
                </a:solidFill>
                <a:latin typeface="Open Sans"/>
                <a:ea typeface="Open Sans"/>
                <a:cs typeface="Open Sans"/>
                <a:sym typeface="Open Sans"/>
              </a:rPr>
              <a:t>Define the resolution of any possible error.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973623" y="1028700"/>
            <a:ext cx="5725814" cy="7308825"/>
            <a:chOff x="0" y="0"/>
            <a:chExt cx="1508033" cy="192495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508033" cy="1924958"/>
            </a:xfrm>
            <a:custGeom>
              <a:avLst/>
              <a:gdLst/>
              <a:ahLst/>
              <a:cxnLst/>
              <a:rect l="l" t="t" r="r" b="b"/>
              <a:pathLst>
                <a:path w="1508033" h="1924958">
                  <a:moveTo>
                    <a:pt x="0" y="0"/>
                  </a:moveTo>
                  <a:lnTo>
                    <a:pt x="1508033" y="0"/>
                  </a:lnTo>
                  <a:lnTo>
                    <a:pt x="1508033" y="1924958"/>
                  </a:lnTo>
                  <a:lnTo>
                    <a:pt x="0" y="192495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33350" cap="sq">
              <a:solidFill>
                <a:srgbClr val="0081BB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508033" cy="19630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1758115"/>
            <a:ext cx="4801983" cy="1139283"/>
            <a:chOff x="0" y="0"/>
            <a:chExt cx="1264720" cy="30005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64720" cy="300058"/>
            </a:xfrm>
            <a:custGeom>
              <a:avLst/>
              <a:gdLst/>
              <a:ahLst/>
              <a:cxnLst/>
              <a:rect l="l" t="t" r="r" b="b"/>
              <a:pathLst>
                <a:path w="1264720" h="300058">
                  <a:moveTo>
                    <a:pt x="0" y="0"/>
                  </a:moveTo>
                  <a:lnTo>
                    <a:pt x="1264720" y="0"/>
                  </a:lnTo>
                  <a:lnTo>
                    <a:pt x="1264720" y="300058"/>
                  </a:lnTo>
                  <a:lnTo>
                    <a:pt x="0" y="300058"/>
                  </a:lnTo>
                  <a:close/>
                </a:path>
              </a:pathLst>
            </a:custGeom>
            <a:solidFill>
              <a:srgbClr val="0081B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264720" cy="3381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3252757" y="3458962"/>
            <a:ext cx="15035243" cy="6828038"/>
            <a:chOff x="0" y="0"/>
            <a:chExt cx="3959899" cy="179833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959899" cy="1798331"/>
            </a:xfrm>
            <a:custGeom>
              <a:avLst/>
              <a:gdLst/>
              <a:ahLst/>
              <a:cxnLst/>
              <a:rect l="l" t="t" r="r" b="b"/>
              <a:pathLst>
                <a:path w="3959899" h="1798331">
                  <a:moveTo>
                    <a:pt x="0" y="0"/>
                  </a:moveTo>
                  <a:lnTo>
                    <a:pt x="3959899" y="0"/>
                  </a:lnTo>
                  <a:lnTo>
                    <a:pt x="3959899" y="1798331"/>
                  </a:lnTo>
                  <a:lnTo>
                    <a:pt x="0" y="1798331"/>
                  </a:lnTo>
                  <a:close/>
                </a:path>
              </a:pathLst>
            </a:custGeom>
            <a:solidFill>
              <a:srgbClr val="0081B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3959899" cy="18364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8305689" y="2225417"/>
            <a:ext cx="9060300" cy="7127470"/>
            <a:chOff x="0" y="0"/>
            <a:chExt cx="2386252" cy="1877194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386252" cy="1877194"/>
            </a:xfrm>
            <a:custGeom>
              <a:avLst/>
              <a:gdLst/>
              <a:ahLst/>
              <a:cxnLst/>
              <a:rect l="l" t="t" r="r" b="b"/>
              <a:pathLst>
                <a:path w="2386252" h="1877194">
                  <a:moveTo>
                    <a:pt x="0" y="0"/>
                  </a:moveTo>
                  <a:lnTo>
                    <a:pt x="2386252" y="0"/>
                  </a:lnTo>
                  <a:lnTo>
                    <a:pt x="2386252" y="1877194"/>
                  </a:lnTo>
                  <a:lnTo>
                    <a:pt x="0" y="1877194"/>
                  </a:lnTo>
                  <a:close/>
                </a:path>
              </a:pathLst>
            </a:custGeom>
            <a:solidFill>
              <a:srgbClr val="FF8A1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2386252" cy="19152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929120" y="2014385"/>
            <a:ext cx="5481177" cy="655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39"/>
              </a:lnSpc>
              <a:spcBef>
                <a:spcPct val="0"/>
              </a:spcBef>
            </a:pPr>
            <a:r>
              <a:rPr lang="en-US" sz="4499" spc="1331" dirty="0">
                <a:solidFill>
                  <a:srgbClr val="FFFFFF"/>
                </a:solidFill>
                <a:latin typeface="Lovelo"/>
                <a:ea typeface="Lovelo"/>
                <a:cs typeface="Lovelo"/>
                <a:sym typeface="Lovelo"/>
              </a:rPr>
              <a:t>7.DESIGN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669709" y="3594786"/>
            <a:ext cx="5474291" cy="14944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187"/>
              </a:lnSpc>
            </a:pPr>
            <a:r>
              <a:rPr lang="en-US" sz="3399" b="1" spc="312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Process 2: Sale transaction</a:t>
            </a:r>
          </a:p>
        </p:txBody>
      </p:sp>
      <p:sp>
        <p:nvSpPr>
          <p:cNvPr id="16" name="Freeform 16"/>
          <p:cNvSpPr/>
          <p:nvPr/>
        </p:nvSpPr>
        <p:spPr>
          <a:xfrm>
            <a:off x="8428352" y="2357772"/>
            <a:ext cx="8830948" cy="6900528"/>
          </a:xfrm>
          <a:custGeom>
            <a:avLst/>
            <a:gdLst/>
            <a:ahLst/>
            <a:cxnLst/>
            <a:rect l="l" t="t" r="r" b="b"/>
            <a:pathLst>
              <a:path w="8830948" h="6900528">
                <a:moveTo>
                  <a:pt x="0" y="0"/>
                </a:moveTo>
                <a:lnTo>
                  <a:pt x="8830948" y="0"/>
                </a:lnTo>
                <a:lnTo>
                  <a:pt x="8830948" y="6900528"/>
                </a:lnTo>
                <a:lnTo>
                  <a:pt x="0" y="69005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973623" y="1028700"/>
            <a:ext cx="5725814" cy="7308825"/>
            <a:chOff x="0" y="0"/>
            <a:chExt cx="1508033" cy="192495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508033" cy="1924958"/>
            </a:xfrm>
            <a:custGeom>
              <a:avLst/>
              <a:gdLst/>
              <a:ahLst/>
              <a:cxnLst/>
              <a:rect l="l" t="t" r="r" b="b"/>
              <a:pathLst>
                <a:path w="1508033" h="1924958">
                  <a:moveTo>
                    <a:pt x="0" y="0"/>
                  </a:moveTo>
                  <a:lnTo>
                    <a:pt x="1508033" y="0"/>
                  </a:lnTo>
                  <a:lnTo>
                    <a:pt x="1508033" y="1924958"/>
                  </a:lnTo>
                  <a:lnTo>
                    <a:pt x="0" y="192495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33350" cap="sq">
              <a:solidFill>
                <a:srgbClr val="0081BB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508033" cy="19630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1758115"/>
            <a:ext cx="4801983" cy="1139283"/>
            <a:chOff x="0" y="0"/>
            <a:chExt cx="1264720" cy="30005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64720" cy="300058"/>
            </a:xfrm>
            <a:custGeom>
              <a:avLst/>
              <a:gdLst/>
              <a:ahLst/>
              <a:cxnLst/>
              <a:rect l="l" t="t" r="r" b="b"/>
              <a:pathLst>
                <a:path w="1264720" h="300058">
                  <a:moveTo>
                    <a:pt x="0" y="0"/>
                  </a:moveTo>
                  <a:lnTo>
                    <a:pt x="1264720" y="0"/>
                  </a:lnTo>
                  <a:lnTo>
                    <a:pt x="1264720" y="300058"/>
                  </a:lnTo>
                  <a:lnTo>
                    <a:pt x="0" y="300058"/>
                  </a:lnTo>
                  <a:close/>
                </a:path>
              </a:pathLst>
            </a:custGeom>
            <a:solidFill>
              <a:srgbClr val="0081B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264720" cy="3381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28700" y="3458962"/>
            <a:ext cx="17259300" cy="6828038"/>
            <a:chOff x="0" y="0"/>
            <a:chExt cx="4545659" cy="179833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545659" cy="1798331"/>
            </a:xfrm>
            <a:custGeom>
              <a:avLst/>
              <a:gdLst/>
              <a:ahLst/>
              <a:cxnLst/>
              <a:rect l="l" t="t" r="r" b="b"/>
              <a:pathLst>
                <a:path w="4545659" h="1798331">
                  <a:moveTo>
                    <a:pt x="0" y="0"/>
                  </a:moveTo>
                  <a:lnTo>
                    <a:pt x="4545659" y="0"/>
                  </a:lnTo>
                  <a:lnTo>
                    <a:pt x="4545659" y="1798331"/>
                  </a:lnTo>
                  <a:lnTo>
                    <a:pt x="0" y="1798331"/>
                  </a:lnTo>
                  <a:close/>
                </a:path>
              </a:pathLst>
            </a:custGeom>
            <a:solidFill>
              <a:srgbClr val="0081B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4545659" cy="18364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10373785" y="2077835"/>
            <a:ext cx="3469933" cy="7710963"/>
          </a:xfrm>
          <a:custGeom>
            <a:avLst/>
            <a:gdLst/>
            <a:ahLst/>
            <a:cxnLst/>
            <a:rect l="l" t="t" r="r" b="b"/>
            <a:pathLst>
              <a:path w="3469933" h="7710963">
                <a:moveTo>
                  <a:pt x="0" y="0"/>
                </a:moveTo>
                <a:lnTo>
                  <a:pt x="3469933" y="0"/>
                </a:lnTo>
                <a:lnTo>
                  <a:pt x="3469933" y="7710962"/>
                </a:lnTo>
                <a:lnTo>
                  <a:pt x="0" y="77109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w="95250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14101563" y="2077835"/>
            <a:ext cx="3469933" cy="7710963"/>
          </a:xfrm>
          <a:custGeom>
            <a:avLst/>
            <a:gdLst/>
            <a:ahLst/>
            <a:cxnLst/>
            <a:rect l="l" t="t" r="r" b="b"/>
            <a:pathLst>
              <a:path w="3469933" h="7710963">
                <a:moveTo>
                  <a:pt x="0" y="0"/>
                </a:moveTo>
                <a:lnTo>
                  <a:pt x="3469933" y="0"/>
                </a:lnTo>
                <a:lnTo>
                  <a:pt x="3469933" y="7710962"/>
                </a:lnTo>
                <a:lnTo>
                  <a:pt x="0" y="77109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 w="95250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929120" y="2014385"/>
            <a:ext cx="5481177" cy="655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39"/>
              </a:lnSpc>
              <a:spcBef>
                <a:spcPct val="0"/>
              </a:spcBef>
            </a:pPr>
            <a:r>
              <a:rPr lang="en-US" sz="4499" spc="1331" dirty="0">
                <a:solidFill>
                  <a:srgbClr val="FFFFFF"/>
                </a:solidFill>
                <a:latin typeface="Lovelo"/>
                <a:ea typeface="Lovelo"/>
                <a:cs typeface="Lovelo"/>
                <a:sym typeface="Lovelo"/>
              </a:rPr>
              <a:t>7.</a:t>
            </a:r>
            <a:r>
              <a:rPr lang="en-US" sz="4499" spc="1331" dirty="0">
                <a:solidFill>
                  <a:srgbClr val="F6F7F7"/>
                </a:solidFill>
                <a:latin typeface="Lovelo"/>
                <a:ea typeface="Lovelo"/>
                <a:cs typeface="Lovelo"/>
                <a:sym typeface="Lovelo"/>
              </a:rPr>
              <a:t>DESIGN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503164" y="3587217"/>
            <a:ext cx="6976884" cy="7133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187"/>
              </a:lnSpc>
            </a:pPr>
            <a:r>
              <a:rPr lang="en-US" sz="3399" b="1" spc="312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UI Layer: Modern UI design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503164" y="4407807"/>
            <a:ext cx="8612777" cy="53809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F6F7F7"/>
                </a:solidFill>
                <a:latin typeface="Open Sans"/>
                <a:ea typeface="Open Sans"/>
                <a:cs typeface="Open Sans"/>
                <a:sym typeface="Open Sans"/>
              </a:rPr>
              <a:t>Give the users a familiar user experience.</a:t>
            </a:r>
          </a:p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6F7F7"/>
                </a:solidFill>
                <a:latin typeface="Open Sans"/>
                <a:ea typeface="Open Sans"/>
                <a:cs typeface="Open Sans"/>
                <a:sym typeface="Open Sans"/>
              </a:rPr>
              <a:t>Minimalistic design</a:t>
            </a:r>
          </a:p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6F7F7"/>
                </a:solidFill>
                <a:latin typeface="Open Sans"/>
                <a:ea typeface="Open Sans"/>
                <a:cs typeface="Open Sans"/>
                <a:sym typeface="Open Sans"/>
              </a:rPr>
              <a:t>Bottom navigation bar</a:t>
            </a:r>
          </a:p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6F7F7"/>
                </a:solidFill>
                <a:latin typeface="Open Sans"/>
                <a:ea typeface="Open Sans"/>
                <a:cs typeface="Open Sans"/>
                <a:sym typeface="Open Sans"/>
              </a:rPr>
              <a:t>Use of svg items</a:t>
            </a:r>
          </a:p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6F7F7"/>
                </a:solidFill>
                <a:latin typeface="Open Sans"/>
                <a:ea typeface="Open Sans"/>
                <a:cs typeface="Open Sans"/>
                <a:sym typeface="Open Sans"/>
              </a:rPr>
              <a:t>Familiar icons</a:t>
            </a:r>
          </a:p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6F7F7"/>
                </a:solidFill>
                <a:latin typeface="Open Sans"/>
                <a:ea typeface="Open Sans"/>
                <a:cs typeface="Open Sans"/>
                <a:sym typeface="Open Sans"/>
              </a:rPr>
              <a:t>Rounded buttons</a:t>
            </a:r>
          </a:p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6F7F7"/>
                </a:solidFill>
                <a:latin typeface="Open Sans"/>
                <a:ea typeface="Open Sans"/>
                <a:cs typeface="Open Sans"/>
                <a:sym typeface="Open Sans"/>
              </a:rPr>
              <a:t>Card views</a:t>
            </a:r>
          </a:p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6F7F7"/>
                </a:solidFill>
                <a:latin typeface="Open Sans"/>
                <a:ea typeface="Open Sans"/>
                <a:cs typeface="Open Sans"/>
                <a:sym typeface="Open Sans"/>
              </a:rPr>
              <a:t>Appropiate color palette</a:t>
            </a:r>
          </a:p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6F7F7"/>
                </a:solidFill>
                <a:latin typeface="Open Sans"/>
                <a:ea typeface="Open Sans"/>
                <a:cs typeface="Open Sans"/>
                <a:sym typeface="Open Sans"/>
              </a:rPr>
              <a:t>Text inputs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1610028" y="1405420"/>
            <a:ext cx="1115371" cy="5803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Uber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4803662" y="1405420"/>
            <a:ext cx="2188938" cy="5803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WhatsApp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973623" y="1028700"/>
            <a:ext cx="5725814" cy="7308825"/>
            <a:chOff x="0" y="0"/>
            <a:chExt cx="1508033" cy="192495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508033" cy="1924958"/>
            </a:xfrm>
            <a:custGeom>
              <a:avLst/>
              <a:gdLst/>
              <a:ahLst/>
              <a:cxnLst/>
              <a:rect l="l" t="t" r="r" b="b"/>
              <a:pathLst>
                <a:path w="1508033" h="1924958">
                  <a:moveTo>
                    <a:pt x="0" y="0"/>
                  </a:moveTo>
                  <a:lnTo>
                    <a:pt x="1508033" y="0"/>
                  </a:lnTo>
                  <a:lnTo>
                    <a:pt x="1508033" y="1924958"/>
                  </a:lnTo>
                  <a:lnTo>
                    <a:pt x="0" y="192495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33350" cap="sq">
              <a:solidFill>
                <a:srgbClr val="0081BB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508033" cy="19630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1758115"/>
            <a:ext cx="4801983" cy="1139283"/>
            <a:chOff x="0" y="0"/>
            <a:chExt cx="1264720" cy="30005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64720" cy="300058"/>
            </a:xfrm>
            <a:custGeom>
              <a:avLst/>
              <a:gdLst/>
              <a:ahLst/>
              <a:cxnLst/>
              <a:rect l="l" t="t" r="r" b="b"/>
              <a:pathLst>
                <a:path w="1264720" h="300058">
                  <a:moveTo>
                    <a:pt x="0" y="0"/>
                  </a:moveTo>
                  <a:lnTo>
                    <a:pt x="1264720" y="0"/>
                  </a:lnTo>
                  <a:lnTo>
                    <a:pt x="1264720" y="300058"/>
                  </a:lnTo>
                  <a:lnTo>
                    <a:pt x="0" y="300058"/>
                  </a:lnTo>
                  <a:close/>
                </a:path>
              </a:pathLst>
            </a:custGeom>
            <a:solidFill>
              <a:srgbClr val="0081B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264720" cy="3381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24887" y="3458962"/>
            <a:ext cx="17259300" cy="6828038"/>
            <a:chOff x="0" y="0"/>
            <a:chExt cx="4545659" cy="179833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545659" cy="1798331"/>
            </a:xfrm>
            <a:custGeom>
              <a:avLst/>
              <a:gdLst/>
              <a:ahLst/>
              <a:cxnLst/>
              <a:rect l="l" t="t" r="r" b="b"/>
              <a:pathLst>
                <a:path w="4545659" h="1798331">
                  <a:moveTo>
                    <a:pt x="0" y="0"/>
                  </a:moveTo>
                  <a:lnTo>
                    <a:pt x="4545659" y="0"/>
                  </a:lnTo>
                  <a:lnTo>
                    <a:pt x="4545659" y="1798331"/>
                  </a:lnTo>
                  <a:lnTo>
                    <a:pt x="0" y="1798331"/>
                  </a:lnTo>
                  <a:close/>
                </a:path>
              </a:pathLst>
            </a:custGeom>
            <a:solidFill>
              <a:srgbClr val="0081B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4545659" cy="18364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10911747" y="2210973"/>
            <a:ext cx="6347553" cy="7047327"/>
          </a:xfrm>
          <a:custGeom>
            <a:avLst/>
            <a:gdLst/>
            <a:ahLst/>
            <a:cxnLst/>
            <a:rect l="l" t="t" r="r" b="b"/>
            <a:pathLst>
              <a:path w="6347553" h="7047327">
                <a:moveTo>
                  <a:pt x="0" y="0"/>
                </a:moveTo>
                <a:lnTo>
                  <a:pt x="6347553" y="0"/>
                </a:lnTo>
                <a:lnTo>
                  <a:pt x="6347553" y="7047327"/>
                </a:lnTo>
                <a:lnTo>
                  <a:pt x="0" y="70473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w="95250" cap="sq">
            <a:solidFill>
              <a:srgbClr val="02070D"/>
            </a:solidFill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929120" y="2014385"/>
            <a:ext cx="5481177" cy="655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39"/>
              </a:lnSpc>
              <a:spcBef>
                <a:spcPct val="0"/>
              </a:spcBef>
            </a:pPr>
            <a:r>
              <a:rPr lang="en-US" sz="4499" spc="1331" dirty="0">
                <a:solidFill>
                  <a:srgbClr val="FFFFFF"/>
                </a:solidFill>
                <a:latin typeface="Lovelo"/>
                <a:ea typeface="Lovelo"/>
                <a:cs typeface="Lovelo"/>
                <a:sym typeface="Lovelo"/>
              </a:rPr>
              <a:t>7.</a:t>
            </a:r>
            <a:r>
              <a:rPr lang="en-US" sz="4499" spc="1331" dirty="0">
                <a:solidFill>
                  <a:srgbClr val="F6F7F7"/>
                </a:solidFill>
                <a:latin typeface="Lovelo"/>
                <a:ea typeface="Lovelo"/>
                <a:cs typeface="Lovelo"/>
                <a:sym typeface="Lovelo"/>
              </a:rPr>
              <a:t>DESIGN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503164" y="3587217"/>
            <a:ext cx="6976884" cy="7133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187"/>
              </a:lnSpc>
            </a:pPr>
            <a:r>
              <a:rPr lang="en-US" sz="3399" b="1" spc="312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App Name: IZInventory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503164" y="4407807"/>
            <a:ext cx="8612777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6F7F7"/>
                </a:solidFill>
                <a:latin typeface="Open Sans"/>
                <a:ea typeface="Open Sans"/>
                <a:cs typeface="Open Sans"/>
                <a:sym typeface="Open Sans"/>
              </a:rPr>
              <a:t>Represents the project’s values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503164" y="5411105"/>
            <a:ext cx="2002036" cy="5741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60"/>
              </a:lnSpc>
            </a:pPr>
            <a:r>
              <a:rPr lang="en-US" sz="3400" b="1" dirty="0">
                <a:solidFill>
                  <a:srgbClr val="F6F7F7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The logo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503164" y="6096269"/>
            <a:ext cx="5994052" cy="118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F6F7F7"/>
                </a:solidFill>
                <a:latin typeface="Open Sans"/>
                <a:ea typeface="Open Sans"/>
                <a:cs typeface="Open Sans"/>
                <a:sym typeface="Open Sans"/>
              </a:rPr>
              <a:t>The idea: represents a box or a warehouse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973623" y="1028700"/>
            <a:ext cx="5725814" cy="7308825"/>
            <a:chOff x="0" y="0"/>
            <a:chExt cx="1508033" cy="192495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508033" cy="1924958"/>
            </a:xfrm>
            <a:custGeom>
              <a:avLst/>
              <a:gdLst/>
              <a:ahLst/>
              <a:cxnLst/>
              <a:rect l="l" t="t" r="r" b="b"/>
              <a:pathLst>
                <a:path w="1508033" h="1924958">
                  <a:moveTo>
                    <a:pt x="0" y="0"/>
                  </a:moveTo>
                  <a:lnTo>
                    <a:pt x="1508033" y="0"/>
                  </a:lnTo>
                  <a:lnTo>
                    <a:pt x="1508033" y="1924958"/>
                  </a:lnTo>
                  <a:lnTo>
                    <a:pt x="0" y="192495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33350" cap="sq">
              <a:solidFill>
                <a:srgbClr val="0081BB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508033" cy="19630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1473410"/>
            <a:ext cx="6410298" cy="1533715"/>
            <a:chOff x="0" y="0"/>
            <a:chExt cx="1688309" cy="40394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688309" cy="403942"/>
            </a:xfrm>
            <a:custGeom>
              <a:avLst/>
              <a:gdLst/>
              <a:ahLst/>
              <a:cxnLst/>
              <a:rect l="l" t="t" r="r" b="b"/>
              <a:pathLst>
                <a:path w="1688309" h="403942">
                  <a:moveTo>
                    <a:pt x="0" y="0"/>
                  </a:moveTo>
                  <a:lnTo>
                    <a:pt x="1688309" y="0"/>
                  </a:lnTo>
                  <a:lnTo>
                    <a:pt x="1688309" y="403942"/>
                  </a:lnTo>
                  <a:lnTo>
                    <a:pt x="0" y="403942"/>
                  </a:lnTo>
                  <a:close/>
                </a:path>
              </a:pathLst>
            </a:custGeom>
            <a:solidFill>
              <a:srgbClr val="0081B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688309" cy="4420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76729" y="3458962"/>
            <a:ext cx="17311271" cy="6828038"/>
            <a:chOff x="0" y="0"/>
            <a:chExt cx="4559347" cy="179833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559347" cy="1798331"/>
            </a:xfrm>
            <a:custGeom>
              <a:avLst/>
              <a:gdLst/>
              <a:ahLst/>
              <a:cxnLst/>
              <a:rect l="l" t="t" r="r" b="b"/>
              <a:pathLst>
                <a:path w="4559347" h="1798331">
                  <a:moveTo>
                    <a:pt x="0" y="0"/>
                  </a:moveTo>
                  <a:lnTo>
                    <a:pt x="4559347" y="0"/>
                  </a:lnTo>
                  <a:lnTo>
                    <a:pt x="4559347" y="1798331"/>
                  </a:lnTo>
                  <a:lnTo>
                    <a:pt x="0" y="1798331"/>
                  </a:lnTo>
                  <a:close/>
                </a:path>
              </a:pathLst>
            </a:custGeom>
            <a:solidFill>
              <a:srgbClr val="0081B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4559347" cy="18364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14566657" y="2232244"/>
            <a:ext cx="3469933" cy="7710963"/>
          </a:xfrm>
          <a:custGeom>
            <a:avLst/>
            <a:gdLst/>
            <a:ahLst/>
            <a:cxnLst/>
            <a:rect l="l" t="t" r="r" b="b"/>
            <a:pathLst>
              <a:path w="3469933" h="7710963">
                <a:moveTo>
                  <a:pt x="0" y="0"/>
                </a:moveTo>
                <a:lnTo>
                  <a:pt x="3469934" y="0"/>
                </a:lnTo>
                <a:lnTo>
                  <a:pt x="3469934" y="7710962"/>
                </a:lnTo>
                <a:lnTo>
                  <a:pt x="0" y="77109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w="95250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6977737" y="2232244"/>
            <a:ext cx="3469933" cy="7710963"/>
          </a:xfrm>
          <a:custGeom>
            <a:avLst/>
            <a:gdLst/>
            <a:ahLst/>
            <a:cxnLst/>
            <a:rect l="l" t="t" r="r" b="b"/>
            <a:pathLst>
              <a:path w="3469933" h="7710963">
                <a:moveTo>
                  <a:pt x="0" y="0"/>
                </a:moveTo>
                <a:lnTo>
                  <a:pt x="3469933" y="0"/>
                </a:lnTo>
                <a:lnTo>
                  <a:pt x="3469933" y="7710962"/>
                </a:lnTo>
                <a:lnTo>
                  <a:pt x="0" y="77109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 w="85725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grpSp>
        <p:nvGrpSpPr>
          <p:cNvPr id="13" name="Group 13"/>
          <p:cNvGrpSpPr/>
          <p:nvPr/>
        </p:nvGrpSpPr>
        <p:grpSpPr>
          <a:xfrm>
            <a:off x="10675229" y="2152001"/>
            <a:ext cx="3665854" cy="7921033"/>
            <a:chOff x="0" y="0"/>
            <a:chExt cx="965492" cy="2086198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965492" cy="2086198"/>
            </a:xfrm>
            <a:custGeom>
              <a:avLst/>
              <a:gdLst/>
              <a:ahLst/>
              <a:cxnLst/>
              <a:rect l="l" t="t" r="r" b="b"/>
              <a:pathLst>
                <a:path w="965492" h="2086198">
                  <a:moveTo>
                    <a:pt x="31679" y="0"/>
                  </a:moveTo>
                  <a:lnTo>
                    <a:pt x="933814" y="0"/>
                  </a:lnTo>
                  <a:cubicBezTo>
                    <a:pt x="951309" y="0"/>
                    <a:pt x="965492" y="14183"/>
                    <a:pt x="965492" y="31679"/>
                  </a:cubicBezTo>
                  <a:lnTo>
                    <a:pt x="965492" y="2054520"/>
                  </a:lnTo>
                  <a:cubicBezTo>
                    <a:pt x="965492" y="2072015"/>
                    <a:pt x="951309" y="2086198"/>
                    <a:pt x="933814" y="2086198"/>
                  </a:cubicBezTo>
                  <a:lnTo>
                    <a:pt x="31679" y="2086198"/>
                  </a:lnTo>
                  <a:cubicBezTo>
                    <a:pt x="14183" y="2086198"/>
                    <a:pt x="0" y="2072015"/>
                    <a:pt x="0" y="2054520"/>
                  </a:cubicBezTo>
                  <a:lnTo>
                    <a:pt x="0" y="31679"/>
                  </a:lnTo>
                  <a:cubicBezTo>
                    <a:pt x="0" y="14183"/>
                    <a:pt x="14183" y="0"/>
                    <a:pt x="31679" y="0"/>
                  </a:cubicBezTo>
                  <a:close/>
                </a:path>
              </a:pathLst>
            </a:custGeom>
            <a:solidFill>
              <a:srgbClr val="02070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965492" cy="21242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>
            <a:off x="10771520" y="2232244"/>
            <a:ext cx="3469933" cy="7710963"/>
          </a:xfrm>
          <a:custGeom>
            <a:avLst/>
            <a:gdLst/>
            <a:ahLst/>
            <a:cxnLst/>
            <a:rect l="l" t="t" r="r" b="b"/>
            <a:pathLst>
              <a:path w="3469933" h="7710963">
                <a:moveTo>
                  <a:pt x="0" y="0"/>
                </a:moveTo>
                <a:lnTo>
                  <a:pt x="3469933" y="0"/>
                </a:lnTo>
                <a:lnTo>
                  <a:pt x="3469933" y="7710962"/>
                </a:lnTo>
                <a:lnTo>
                  <a:pt x="0" y="77109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7" name="TextBox 17"/>
          <p:cNvSpPr txBox="1"/>
          <p:nvPr/>
        </p:nvSpPr>
        <p:spPr>
          <a:xfrm>
            <a:off x="976729" y="1670621"/>
            <a:ext cx="5481177" cy="12934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39"/>
              </a:lnSpc>
              <a:spcBef>
                <a:spcPct val="0"/>
              </a:spcBef>
            </a:pPr>
            <a:r>
              <a:rPr lang="en-US" sz="4499" spc="1331" dirty="0">
                <a:solidFill>
                  <a:srgbClr val="F6F7F7"/>
                </a:solidFill>
                <a:latin typeface="Lovelo"/>
                <a:ea typeface="Lovelo"/>
                <a:cs typeface="Lovelo"/>
                <a:sym typeface="Lovelo"/>
              </a:rPr>
              <a:t>8.FEATURES: CONTAINERS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392380" y="3804579"/>
            <a:ext cx="4879082" cy="527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49"/>
              </a:lnSpc>
            </a:pPr>
            <a:r>
              <a:rPr lang="en-US" sz="2499" b="1" spc="229">
                <a:solidFill>
                  <a:srgbClr val="F6F7F7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Containers: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392380" y="7286425"/>
            <a:ext cx="4879082" cy="527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49"/>
              </a:lnSpc>
            </a:pPr>
            <a:r>
              <a:rPr lang="en-US" sz="2499" b="1" spc="229">
                <a:solidFill>
                  <a:srgbClr val="F6F7F7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QR Scanner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392380" y="4509514"/>
            <a:ext cx="4879082" cy="22147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 algn="l">
              <a:lnSpc>
                <a:spcPts val="3499"/>
              </a:lnSpc>
              <a:buFont typeface="Arial"/>
              <a:buChar char="•"/>
            </a:pPr>
            <a:r>
              <a:rPr lang="en-US" sz="2499" dirty="0">
                <a:solidFill>
                  <a:srgbClr val="F6F7F7"/>
                </a:solidFill>
                <a:latin typeface="Open Sans"/>
                <a:ea typeface="Open Sans"/>
                <a:cs typeface="Open Sans"/>
                <a:sym typeface="Open Sans"/>
              </a:rPr>
              <a:t>Add Container</a:t>
            </a:r>
          </a:p>
          <a:p>
            <a:pPr marL="539749" lvl="1" indent="-269875" algn="l">
              <a:lnSpc>
                <a:spcPts val="3499"/>
              </a:lnSpc>
              <a:buFont typeface="Arial"/>
              <a:buChar char="•"/>
            </a:pPr>
            <a:r>
              <a:rPr lang="en-US" sz="2499" dirty="0">
                <a:solidFill>
                  <a:srgbClr val="F6F7F7"/>
                </a:solidFill>
                <a:latin typeface="Open Sans"/>
                <a:ea typeface="Open Sans"/>
                <a:cs typeface="Open Sans"/>
                <a:sym typeface="Open Sans"/>
              </a:rPr>
              <a:t>Container code</a:t>
            </a:r>
          </a:p>
          <a:p>
            <a:pPr marL="539749" lvl="1" indent="-269875" algn="l">
              <a:lnSpc>
                <a:spcPts val="3499"/>
              </a:lnSpc>
              <a:buFont typeface="Arial"/>
              <a:buChar char="•"/>
            </a:pPr>
            <a:r>
              <a:rPr lang="en-US" sz="2499" dirty="0">
                <a:solidFill>
                  <a:srgbClr val="F6F7F7"/>
                </a:solidFill>
                <a:latin typeface="Open Sans"/>
                <a:ea typeface="Open Sans"/>
                <a:cs typeface="Open Sans"/>
                <a:sym typeface="Open Sans"/>
              </a:rPr>
              <a:t>Container Item</a:t>
            </a:r>
          </a:p>
          <a:p>
            <a:pPr marL="539749" lvl="1" indent="-269875" algn="l">
              <a:lnSpc>
                <a:spcPts val="3499"/>
              </a:lnSpc>
              <a:buFont typeface="Arial"/>
              <a:buChar char="•"/>
            </a:pPr>
            <a:r>
              <a:rPr lang="en-US" sz="2499" dirty="0">
                <a:solidFill>
                  <a:srgbClr val="F6F7F7"/>
                </a:solidFill>
                <a:latin typeface="Open Sans"/>
                <a:ea typeface="Open Sans"/>
                <a:cs typeface="Open Sans"/>
                <a:sym typeface="Open Sans"/>
              </a:rPr>
              <a:t>Warehouse Fragment</a:t>
            </a:r>
          </a:p>
          <a:p>
            <a:pPr marL="539749" lvl="1" indent="-269875" algn="l">
              <a:lnSpc>
                <a:spcPts val="3499"/>
              </a:lnSpc>
              <a:buFont typeface="Arial"/>
              <a:buChar char="•"/>
            </a:pPr>
            <a:r>
              <a:rPr lang="en-US" sz="2499" dirty="0">
                <a:solidFill>
                  <a:srgbClr val="F6F7F7"/>
                </a:solidFill>
                <a:latin typeface="Open Sans"/>
                <a:ea typeface="Open Sans"/>
                <a:cs typeface="Open Sans"/>
                <a:sym typeface="Open Sans"/>
              </a:rPr>
              <a:t>Container Info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392380" y="7898159"/>
            <a:ext cx="4879082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dirty="0">
                <a:solidFill>
                  <a:srgbClr val="F6F7F7"/>
                </a:solidFill>
                <a:latin typeface="Open Sans"/>
                <a:ea typeface="Open Sans"/>
                <a:cs typeface="Open Sans"/>
                <a:sym typeface="Open Sans"/>
              </a:rPr>
              <a:t>Detection       Container Info</a:t>
            </a:r>
          </a:p>
        </p:txBody>
      </p:sp>
      <p:cxnSp>
        <p:nvCxnSpPr>
          <p:cNvPr id="23" name="Conector recto de flecha 22">
            <a:extLst>
              <a:ext uri="{FF2B5EF4-FFF2-40B4-BE49-F238E27FC236}">
                <a16:creationId xmlns:a16="http://schemas.microsoft.com/office/drawing/2014/main" id="{AF4EF89F-D5E5-CDE1-D081-A2D76313C3BD}"/>
              </a:ext>
            </a:extLst>
          </p:cNvPr>
          <p:cNvCxnSpPr>
            <a:cxnSpLocks/>
          </p:cNvCxnSpPr>
          <p:nvPr/>
        </p:nvCxnSpPr>
        <p:spPr>
          <a:xfrm>
            <a:off x="2895600" y="8115300"/>
            <a:ext cx="457200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973623" y="1028700"/>
            <a:ext cx="5725814" cy="7308825"/>
            <a:chOff x="0" y="0"/>
            <a:chExt cx="1508033" cy="192495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508033" cy="1924958"/>
            </a:xfrm>
            <a:custGeom>
              <a:avLst/>
              <a:gdLst/>
              <a:ahLst/>
              <a:cxnLst/>
              <a:rect l="l" t="t" r="r" b="b"/>
              <a:pathLst>
                <a:path w="1508033" h="1924958">
                  <a:moveTo>
                    <a:pt x="0" y="0"/>
                  </a:moveTo>
                  <a:lnTo>
                    <a:pt x="1508033" y="0"/>
                  </a:lnTo>
                  <a:lnTo>
                    <a:pt x="1508033" y="1924958"/>
                  </a:lnTo>
                  <a:lnTo>
                    <a:pt x="0" y="192495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33350" cap="sq">
              <a:solidFill>
                <a:srgbClr val="0081BB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508033" cy="19630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1473410"/>
            <a:ext cx="6410298" cy="1533715"/>
            <a:chOff x="0" y="0"/>
            <a:chExt cx="1688309" cy="40394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688309" cy="403942"/>
            </a:xfrm>
            <a:custGeom>
              <a:avLst/>
              <a:gdLst/>
              <a:ahLst/>
              <a:cxnLst/>
              <a:rect l="l" t="t" r="r" b="b"/>
              <a:pathLst>
                <a:path w="1688309" h="403942">
                  <a:moveTo>
                    <a:pt x="0" y="0"/>
                  </a:moveTo>
                  <a:lnTo>
                    <a:pt x="1688309" y="0"/>
                  </a:lnTo>
                  <a:lnTo>
                    <a:pt x="1688309" y="403942"/>
                  </a:lnTo>
                  <a:lnTo>
                    <a:pt x="0" y="403942"/>
                  </a:lnTo>
                  <a:close/>
                </a:path>
              </a:pathLst>
            </a:custGeom>
            <a:solidFill>
              <a:srgbClr val="0081B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688309" cy="4420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76729" y="3458962"/>
            <a:ext cx="17311271" cy="6828038"/>
            <a:chOff x="0" y="0"/>
            <a:chExt cx="4559347" cy="179833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559347" cy="1798331"/>
            </a:xfrm>
            <a:custGeom>
              <a:avLst/>
              <a:gdLst/>
              <a:ahLst/>
              <a:cxnLst/>
              <a:rect l="l" t="t" r="r" b="b"/>
              <a:pathLst>
                <a:path w="4559347" h="1798331">
                  <a:moveTo>
                    <a:pt x="0" y="0"/>
                  </a:moveTo>
                  <a:lnTo>
                    <a:pt x="4559347" y="0"/>
                  </a:lnTo>
                  <a:lnTo>
                    <a:pt x="4559347" y="1798331"/>
                  </a:lnTo>
                  <a:lnTo>
                    <a:pt x="0" y="1798331"/>
                  </a:lnTo>
                  <a:close/>
                </a:path>
              </a:pathLst>
            </a:custGeom>
            <a:solidFill>
              <a:srgbClr val="0081B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4559347" cy="18364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0675229" y="2152001"/>
            <a:ext cx="3665854" cy="7921033"/>
            <a:chOff x="0" y="0"/>
            <a:chExt cx="965492" cy="208619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965492" cy="2086198"/>
            </a:xfrm>
            <a:custGeom>
              <a:avLst/>
              <a:gdLst/>
              <a:ahLst/>
              <a:cxnLst/>
              <a:rect l="l" t="t" r="r" b="b"/>
              <a:pathLst>
                <a:path w="965492" h="2086198">
                  <a:moveTo>
                    <a:pt x="31679" y="0"/>
                  </a:moveTo>
                  <a:lnTo>
                    <a:pt x="933814" y="0"/>
                  </a:lnTo>
                  <a:cubicBezTo>
                    <a:pt x="951309" y="0"/>
                    <a:pt x="965492" y="14183"/>
                    <a:pt x="965492" y="31679"/>
                  </a:cubicBezTo>
                  <a:lnTo>
                    <a:pt x="965492" y="2054520"/>
                  </a:lnTo>
                  <a:cubicBezTo>
                    <a:pt x="965492" y="2072015"/>
                    <a:pt x="951309" y="2086198"/>
                    <a:pt x="933814" y="2086198"/>
                  </a:cubicBezTo>
                  <a:lnTo>
                    <a:pt x="31679" y="2086198"/>
                  </a:lnTo>
                  <a:cubicBezTo>
                    <a:pt x="14183" y="2086198"/>
                    <a:pt x="0" y="2072015"/>
                    <a:pt x="0" y="2054520"/>
                  </a:cubicBezTo>
                  <a:lnTo>
                    <a:pt x="0" y="31679"/>
                  </a:lnTo>
                  <a:cubicBezTo>
                    <a:pt x="0" y="14183"/>
                    <a:pt x="14183" y="0"/>
                    <a:pt x="31679" y="0"/>
                  </a:cubicBezTo>
                  <a:close/>
                </a:path>
              </a:pathLst>
            </a:custGeom>
            <a:solidFill>
              <a:srgbClr val="02070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965492" cy="21242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10772197" y="2232244"/>
            <a:ext cx="3469933" cy="7710963"/>
          </a:xfrm>
          <a:custGeom>
            <a:avLst/>
            <a:gdLst/>
            <a:ahLst/>
            <a:cxnLst/>
            <a:rect l="l" t="t" r="r" b="b"/>
            <a:pathLst>
              <a:path w="3469933" h="7710963">
                <a:moveTo>
                  <a:pt x="0" y="0"/>
                </a:moveTo>
                <a:lnTo>
                  <a:pt x="3469933" y="0"/>
                </a:lnTo>
                <a:lnTo>
                  <a:pt x="3469933" y="7710962"/>
                </a:lnTo>
                <a:lnTo>
                  <a:pt x="0" y="77109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>
            <a:off x="6976696" y="2257037"/>
            <a:ext cx="3469933" cy="7710963"/>
          </a:xfrm>
          <a:custGeom>
            <a:avLst/>
            <a:gdLst/>
            <a:ahLst/>
            <a:cxnLst/>
            <a:rect l="l" t="t" r="r" b="b"/>
            <a:pathLst>
              <a:path w="3469933" h="7710963">
                <a:moveTo>
                  <a:pt x="0" y="0"/>
                </a:moveTo>
                <a:lnTo>
                  <a:pt x="3469933" y="0"/>
                </a:lnTo>
                <a:lnTo>
                  <a:pt x="3469933" y="7710962"/>
                </a:lnTo>
                <a:lnTo>
                  <a:pt x="0" y="77109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 w="95250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>
            <a:off x="14569682" y="2303080"/>
            <a:ext cx="3469933" cy="7710963"/>
          </a:xfrm>
          <a:custGeom>
            <a:avLst/>
            <a:gdLst/>
            <a:ahLst/>
            <a:cxnLst/>
            <a:rect l="l" t="t" r="r" b="b"/>
            <a:pathLst>
              <a:path w="3469933" h="7710963">
                <a:moveTo>
                  <a:pt x="0" y="0"/>
                </a:moveTo>
                <a:lnTo>
                  <a:pt x="3469934" y="0"/>
                </a:lnTo>
                <a:lnTo>
                  <a:pt x="3469934" y="7710963"/>
                </a:lnTo>
                <a:lnTo>
                  <a:pt x="0" y="771096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 w="95250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7" name="TextBox 17"/>
          <p:cNvSpPr txBox="1"/>
          <p:nvPr/>
        </p:nvSpPr>
        <p:spPr>
          <a:xfrm>
            <a:off x="976729" y="1670621"/>
            <a:ext cx="5481177" cy="12934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39"/>
              </a:lnSpc>
              <a:spcBef>
                <a:spcPct val="0"/>
              </a:spcBef>
            </a:pPr>
            <a:r>
              <a:rPr lang="en-US" sz="4499" spc="1331" dirty="0">
                <a:solidFill>
                  <a:srgbClr val="F6F7F7"/>
                </a:solidFill>
                <a:latin typeface="Lovelo"/>
                <a:ea typeface="Lovelo"/>
                <a:cs typeface="Lovelo"/>
                <a:sym typeface="Lovelo"/>
              </a:rPr>
              <a:t>8.FEATURES: ORDERS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392380" y="3804579"/>
            <a:ext cx="4879082" cy="527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49"/>
              </a:lnSpc>
            </a:pPr>
            <a:r>
              <a:rPr lang="en-US" sz="2499" b="1" spc="229">
                <a:solidFill>
                  <a:srgbClr val="F6F7F7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Orders: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392380" y="4509514"/>
            <a:ext cx="4879082" cy="173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 algn="l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6F7F7"/>
                </a:solidFill>
                <a:latin typeface="Open Sans"/>
                <a:ea typeface="Open Sans"/>
                <a:cs typeface="Open Sans"/>
                <a:sym typeface="Open Sans"/>
              </a:rPr>
              <a:t>Add Order</a:t>
            </a:r>
          </a:p>
          <a:p>
            <a:pPr marL="539749" lvl="1" indent="-269875" algn="l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6F7F7"/>
                </a:solidFill>
                <a:latin typeface="Open Sans"/>
                <a:ea typeface="Open Sans"/>
                <a:cs typeface="Open Sans"/>
                <a:sym typeface="Open Sans"/>
              </a:rPr>
              <a:t>Order Item</a:t>
            </a:r>
          </a:p>
          <a:p>
            <a:pPr marL="539749" lvl="1" indent="-269875" algn="l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6F7F7"/>
                </a:solidFill>
                <a:latin typeface="Open Sans"/>
                <a:ea typeface="Open Sans"/>
                <a:cs typeface="Open Sans"/>
                <a:sym typeface="Open Sans"/>
              </a:rPr>
              <a:t>Orders Fragment</a:t>
            </a:r>
          </a:p>
          <a:p>
            <a:pPr marL="539749" lvl="1" indent="-269875" algn="l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6F7F7"/>
                </a:solidFill>
                <a:latin typeface="Open Sans"/>
                <a:ea typeface="Open Sans"/>
                <a:cs typeface="Open Sans"/>
                <a:sym typeface="Open Sans"/>
              </a:rPr>
              <a:t>Order Info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973623" y="1028700"/>
            <a:ext cx="5725814" cy="7308825"/>
            <a:chOff x="0" y="0"/>
            <a:chExt cx="1508033" cy="192495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508033" cy="1924958"/>
            </a:xfrm>
            <a:custGeom>
              <a:avLst/>
              <a:gdLst/>
              <a:ahLst/>
              <a:cxnLst/>
              <a:rect l="l" t="t" r="r" b="b"/>
              <a:pathLst>
                <a:path w="1508033" h="1924958">
                  <a:moveTo>
                    <a:pt x="0" y="0"/>
                  </a:moveTo>
                  <a:lnTo>
                    <a:pt x="1508033" y="0"/>
                  </a:lnTo>
                  <a:lnTo>
                    <a:pt x="1508033" y="1924958"/>
                  </a:lnTo>
                  <a:lnTo>
                    <a:pt x="0" y="192495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33350" cap="sq">
              <a:solidFill>
                <a:srgbClr val="0081BB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508033" cy="19630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1473410"/>
            <a:ext cx="6410298" cy="1533715"/>
            <a:chOff x="0" y="0"/>
            <a:chExt cx="1688309" cy="40394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688309" cy="403942"/>
            </a:xfrm>
            <a:custGeom>
              <a:avLst/>
              <a:gdLst/>
              <a:ahLst/>
              <a:cxnLst/>
              <a:rect l="l" t="t" r="r" b="b"/>
              <a:pathLst>
                <a:path w="1688309" h="403942">
                  <a:moveTo>
                    <a:pt x="0" y="0"/>
                  </a:moveTo>
                  <a:lnTo>
                    <a:pt x="1688309" y="0"/>
                  </a:lnTo>
                  <a:lnTo>
                    <a:pt x="1688309" y="403942"/>
                  </a:lnTo>
                  <a:lnTo>
                    <a:pt x="0" y="403942"/>
                  </a:lnTo>
                  <a:close/>
                </a:path>
              </a:pathLst>
            </a:custGeom>
            <a:solidFill>
              <a:srgbClr val="0081B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688309" cy="4420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76729" y="3458962"/>
            <a:ext cx="17311271" cy="6828038"/>
            <a:chOff x="0" y="0"/>
            <a:chExt cx="4559347" cy="179833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559347" cy="1798331"/>
            </a:xfrm>
            <a:custGeom>
              <a:avLst/>
              <a:gdLst/>
              <a:ahLst/>
              <a:cxnLst/>
              <a:rect l="l" t="t" r="r" b="b"/>
              <a:pathLst>
                <a:path w="4559347" h="1798331">
                  <a:moveTo>
                    <a:pt x="0" y="0"/>
                  </a:moveTo>
                  <a:lnTo>
                    <a:pt x="4559347" y="0"/>
                  </a:lnTo>
                  <a:lnTo>
                    <a:pt x="4559347" y="1798331"/>
                  </a:lnTo>
                  <a:lnTo>
                    <a:pt x="0" y="1798331"/>
                  </a:lnTo>
                  <a:close/>
                </a:path>
              </a:pathLst>
            </a:custGeom>
            <a:solidFill>
              <a:srgbClr val="0081B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4559347" cy="18364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0675229" y="2152001"/>
            <a:ext cx="3665854" cy="7921033"/>
            <a:chOff x="0" y="0"/>
            <a:chExt cx="965492" cy="208619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965492" cy="2086198"/>
            </a:xfrm>
            <a:custGeom>
              <a:avLst/>
              <a:gdLst/>
              <a:ahLst/>
              <a:cxnLst/>
              <a:rect l="l" t="t" r="r" b="b"/>
              <a:pathLst>
                <a:path w="965492" h="2086198">
                  <a:moveTo>
                    <a:pt x="31679" y="0"/>
                  </a:moveTo>
                  <a:lnTo>
                    <a:pt x="933814" y="0"/>
                  </a:lnTo>
                  <a:cubicBezTo>
                    <a:pt x="951309" y="0"/>
                    <a:pt x="965492" y="14183"/>
                    <a:pt x="965492" y="31679"/>
                  </a:cubicBezTo>
                  <a:lnTo>
                    <a:pt x="965492" y="2054520"/>
                  </a:lnTo>
                  <a:cubicBezTo>
                    <a:pt x="965492" y="2072015"/>
                    <a:pt x="951309" y="2086198"/>
                    <a:pt x="933814" y="2086198"/>
                  </a:cubicBezTo>
                  <a:lnTo>
                    <a:pt x="31679" y="2086198"/>
                  </a:lnTo>
                  <a:cubicBezTo>
                    <a:pt x="14183" y="2086198"/>
                    <a:pt x="0" y="2072015"/>
                    <a:pt x="0" y="2054520"/>
                  </a:cubicBezTo>
                  <a:lnTo>
                    <a:pt x="0" y="31679"/>
                  </a:lnTo>
                  <a:cubicBezTo>
                    <a:pt x="0" y="14183"/>
                    <a:pt x="14183" y="0"/>
                    <a:pt x="31679" y="0"/>
                  </a:cubicBezTo>
                  <a:close/>
                </a:path>
              </a:pathLst>
            </a:custGeom>
            <a:solidFill>
              <a:srgbClr val="02070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965492" cy="21242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7014796" y="2257037"/>
            <a:ext cx="3469933" cy="7710963"/>
          </a:xfrm>
          <a:custGeom>
            <a:avLst/>
            <a:gdLst/>
            <a:ahLst/>
            <a:cxnLst/>
            <a:rect l="l" t="t" r="r" b="b"/>
            <a:pathLst>
              <a:path w="3469933" h="7710963">
                <a:moveTo>
                  <a:pt x="0" y="0"/>
                </a:moveTo>
                <a:lnTo>
                  <a:pt x="3469933" y="0"/>
                </a:lnTo>
                <a:lnTo>
                  <a:pt x="3469933" y="7710962"/>
                </a:lnTo>
                <a:lnTo>
                  <a:pt x="0" y="77109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w="95250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>
            <a:off x="10773189" y="2240268"/>
            <a:ext cx="3469933" cy="7710963"/>
          </a:xfrm>
          <a:custGeom>
            <a:avLst/>
            <a:gdLst/>
            <a:ahLst/>
            <a:cxnLst/>
            <a:rect l="l" t="t" r="r" b="b"/>
            <a:pathLst>
              <a:path w="3469933" h="7710963">
                <a:moveTo>
                  <a:pt x="0" y="0"/>
                </a:moveTo>
                <a:lnTo>
                  <a:pt x="3469933" y="0"/>
                </a:lnTo>
                <a:lnTo>
                  <a:pt x="3469933" y="7710963"/>
                </a:lnTo>
                <a:lnTo>
                  <a:pt x="0" y="77109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>
            <a:off x="14531582" y="2257037"/>
            <a:ext cx="3469933" cy="7710963"/>
          </a:xfrm>
          <a:custGeom>
            <a:avLst/>
            <a:gdLst/>
            <a:ahLst/>
            <a:cxnLst/>
            <a:rect l="l" t="t" r="r" b="b"/>
            <a:pathLst>
              <a:path w="3469933" h="7710963">
                <a:moveTo>
                  <a:pt x="0" y="0"/>
                </a:moveTo>
                <a:lnTo>
                  <a:pt x="3469934" y="0"/>
                </a:lnTo>
                <a:lnTo>
                  <a:pt x="3469934" y="7710962"/>
                </a:lnTo>
                <a:lnTo>
                  <a:pt x="0" y="77109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 w="95250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7" name="TextBox 17"/>
          <p:cNvSpPr txBox="1"/>
          <p:nvPr/>
        </p:nvSpPr>
        <p:spPr>
          <a:xfrm>
            <a:off x="976729" y="1670621"/>
            <a:ext cx="5481177" cy="12934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39"/>
              </a:lnSpc>
              <a:spcBef>
                <a:spcPct val="0"/>
              </a:spcBef>
            </a:pPr>
            <a:r>
              <a:rPr lang="en-US" sz="4499" spc="1331" dirty="0">
                <a:solidFill>
                  <a:srgbClr val="F6F7F7"/>
                </a:solidFill>
                <a:latin typeface="Lovelo"/>
                <a:ea typeface="Lovelo"/>
                <a:cs typeface="Lovelo"/>
                <a:sym typeface="Lovelo"/>
              </a:rPr>
              <a:t>8.FEATURES: ARRIVALS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392380" y="3804579"/>
            <a:ext cx="4879082" cy="527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49"/>
              </a:lnSpc>
            </a:pPr>
            <a:r>
              <a:rPr lang="en-US" sz="2499" b="1" spc="229">
                <a:solidFill>
                  <a:srgbClr val="F6F7F7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Date and time picker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392380" y="4509514"/>
            <a:ext cx="4879082" cy="860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 algn="l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6F7F7"/>
                </a:solidFill>
                <a:latin typeface="Open Sans"/>
                <a:ea typeface="Open Sans"/>
                <a:cs typeface="Open Sans"/>
                <a:sym typeface="Open Sans"/>
              </a:rPr>
              <a:t>Date format: dd/MM/yyyy</a:t>
            </a:r>
          </a:p>
          <a:p>
            <a:pPr marL="539749" lvl="1" indent="-269875" algn="l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6F7F7"/>
                </a:solidFill>
                <a:latin typeface="Open Sans"/>
                <a:ea typeface="Open Sans"/>
                <a:cs typeface="Open Sans"/>
                <a:sym typeface="Open Sans"/>
              </a:rPr>
              <a:t>Time format: hh:mm 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392380" y="5568699"/>
            <a:ext cx="4879082" cy="527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49"/>
              </a:lnSpc>
            </a:pPr>
            <a:r>
              <a:rPr lang="en-US" sz="2499" b="1" spc="229">
                <a:solidFill>
                  <a:srgbClr val="F6F7F7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QR generation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392380" y="6197601"/>
            <a:ext cx="4879082" cy="3112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54" lvl="1" indent="-269877" algn="l">
              <a:lnSpc>
                <a:spcPts val="3500"/>
              </a:lnSpc>
              <a:buAutoNum type="arabicPeriod"/>
            </a:pPr>
            <a:r>
              <a:rPr lang="en-US" sz="2500" dirty="0">
                <a:solidFill>
                  <a:srgbClr val="F6F7F7"/>
                </a:solidFill>
                <a:latin typeface="Open Sans"/>
                <a:ea typeface="Open Sans"/>
                <a:cs typeface="Open Sans"/>
                <a:sym typeface="Open Sans"/>
              </a:rPr>
              <a:t> Order arrives</a:t>
            </a:r>
          </a:p>
          <a:p>
            <a:pPr marL="539754" lvl="1" indent="-269877" algn="l">
              <a:lnSpc>
                <a:spcPts val="3500"/>
              </a:lnSpc>
              <a:buAutoNum type="arabicPeriod"/>
            </a:pPr>
            <a:r>
              <a:rPr lang="en-US" sz="2500" dirty="0">
                <a:solidFill>
                  <a:srgbClr val="F6F7F7"/>
                </a:solidFill>
                <a:latin typeface="Open Sans"/>
                <a:ea typeface="Open Sans"/>
                <a:cs typeface="Open Sans"/>
                <a:sym typeface="Open Sans"/>
              </a:rPr>
              <a:t> Press button</a:t>
            </a:r>
          </a:p>
          <a:p>
            <a:pPr marL="539754" lvl="1" indent="-269877" algn="l">
              <a:lnSpc>
                <a:spcPts val="3500"/>
              </a:lnSpc>
              <a:buAutoNum type="arabicPeriod"/>
            </a:pPr>
            <a:r>
              <a:rPr lang="en-US" sz="2500" dirty="0">
                <a:solidFill>
                  <a:srgbClr val="F6F7F7"/>
                </a:solidFill>
                <a:latin typeface="Open Sans"/>
                <a:ea typeface="Open Sans"/>
                <a:cs typeface="Open Sans"/>
                <a:sym typeface="Open Sans"/>
              </a:rPr>
              <a:t> QR Generation activity</a:t>
            </a:r>
          </a:p>
          <a:p>
            <a:pPr marL="539754" lvl="1" indent="-269877" algn="l">
              <a:lnSpc>
                <a:spcPts val="3500"/>
              </a:lnSpc>
              <a:buAutoNum type="arabicPeriod"/>
            </a:pPr>
            <a:r>
              <a:rPr lang="en-US" sz="2500" dirty="0">
                <a:solidFill>
                  <a:srgbClr val="F6F7F7"/>
                </a:solidFill>
                <a:latin typeface="Open Sans"/>
                <a:ea typeface="Open Sans"/>
                <a:cs typeface="Open Sans"/>
                <a:sym typeface="Open Sans"/>
              </a:rPr>
              <a:t> Confirm</a:t>
            </a:r>
          </a:p>
          <a:p>
            <a:pPr marL="539754" lvl="1" indent="-269877" algn="l">
              <a:lnSpc>
                <a:spcPts val="3500"/>
              </a:lnSpc>
              <a:buAutoNum type="arabicPeriod"/>
            </a:pPr>
            <a:r>
              <a:rPr lang="en-US" sz="2500" dirty="0">
                <a:solidFill>
                  <a:srgbClr val="F6F7F7"/>
                </a:solidFill>
                <a:latin typeface="Open Sans"/>
                <a:ea typeface="Open Sans"/>
                <a:cs typeface="Open Sans"/>
                <a:sym typeface="Open Sans"/>
              </a:rPr>
              <a:t> QR generated</a:t>
            </a:r>
          </a:p>
          <a:p>
            <a:pPr marL="539754" lvl="1" indent="-269877" algn="l">
              <a:lnSpc>
                <a:spcPts val="3500"/>
              </a:lnSpc>
              <a:buAutoNum type="arabicPeriod"/>
            </a:pPr>
            <a:r>
              <a:rPr lang="en-US" sz="2500" dirty="0">
                <a:solidFill>
                  <a:srgbClr val="F6F7F7"/>
                </a:solidFill>
                <a:latin typeface="Open Sans"/>
                <a:ea typeface="Open Sans"/>
                <a:cs typeface="Open Sans"/>
                <a:sym typeface="Open Sans"/>
              </a:rPr>
              <a:t> PDF downloaded</a:t>
            </a:r>
          </a:p>
          <a:p>
            <a:pPr marL="539754" lvl="1" indent="-269877" algn="l">
              <a:lnSpc>
                <a:spcPts val="3500"/>
              </a:lnSpc>
              <a:buAutoNum type="arabicPeriod"/>
            </a:pPr>
            <a:r>
              <a:rPr lang="en-US" sz="2500" dirty="0">
                <a:solidFill>
                  <a:srgbClr val="F6F7F7"/>
                </a:solidFill>
                <a:latin typeface="Open Sans"/>
                <a:ea typeface="Open Sans"/>
                <a:cs typeface="Open Sans"/>
                <a:sym typeface="Open Sans"/>
              </a:rPr>
              <a:t> Order status: Arrived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973623" y="1028700"/>
            <a:ext cx="5725814" cy="7308825"/>
            <a:chOff x="0" y="0"/>
            <a:chExt cx="1508033" cy="192495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508033" cy="1924958"/>
            </a:xfrm>
            <a:custGeom>
              <a:avLst/>
              <a:gdLst/>
              <a:ahLst/>
              <a:cxnLst/>
              <a:rect l="l" t="t" r="r" b="b"/>
              <a:pathLst>
                <a:path w="1508033" h="1924958">
                  <a:moveTo>
                    <a:pt x="0" y="0"/>
                  </a:moveTo>
                  <a:lnTo>
                    <a:pt x="1508033" y="0"/>
                  </a:lnTo>
                  <a:lnTo>
                    <a:pt x="1508033" y="1924958"/>
                  </a:lnTo>
                  <a:lnTo>
                    <a:pt x="0" y="192495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33350" cap="sq">
              <a:solidFill>
                <a:srgbClr val="0081BB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508033" cy="19630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1473410"/>
            <a:ext cx="6410298" cy="1533715"/>
            <a:chOff x="0" y="0"/>
            <a:chExt cx="1688309" cy="40394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688309" cy="403942"/>
            </a:xfrm>
            <a:custGeom>
              <a:avLst/>
              <a:gdLst/>
              <a:ahLst/>
              <a:cxnLst/>
              <a:rect l="l" t="t" r="r" b="b"/>
              <a:pathLst>
                <a:path w="1688309" h="403942">
                  <a:moveTo>
                    <a:pt x="0" y="0"/>
                  </a:moveTo>
                  <a:lnTo>
                    <a:pt x="1688309" y="0"/>
                  </a:lnTo>
                  <a:lnTo>
                    <a:pt x="1688309" y="403942"/>
                  </a:lnTo>
                  <a:lnTo>
                    <a:pt x="0" y="403942"/>
                  </a:lnTo>
                  <a:close/>
                </a:path>
              </a:pathLst>
            </a:custGeom>
            <a:solidFill>
              <a:srgbClr val="0081B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688309" cy="4420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76729" y="3458962"/>
            <a:ext cx="17311271" cy="6828038"/>
            <a:chOff x="0" y="0"/>
            <a:chExt cx="4559347" cy="179833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559347" cy="1798331"/>
            </a:xfrm>
            <a:custGeom>
              <a:avLst/>
              <a:gdLst/>
              <a:ahLst/>
              <a:cxnLst/>
              <a:rect l="l" t="t" r="r" b="b"/>
              <a:pathLst>
                <a:path w="4559347" h="1798331">
                  <a:moveTo>
                    <a:pt x="0" y="0"/>
                  </a:moveTo>
                  <a:lnTo>
                    <a:pt x="4559347" y="0"/>
                  </a:lnTo>
                  <a:lnTo>
                    <a:pt x="4559347" y="1798331"/>
                  </a:lnTo>
                  <a:lnTo>
                    <a:pt x="0" y="1798331"/>
                  </a:lnTo>
                  <a:close/>
                </a:path>
              </a:pathLst>
            </a:custGeom>
            <a:solidFill>
              <a:srgbClr val="0081B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4559347" cy="18364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0675229" y="2152001"/>
            <a:ext cx="3665854" cy="7921033"/>
            <a:chOff x="0" y="0"/>
            <a:chExt cx="965492" cy="208619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965492" cy="2086198"/>
            </a:xfrm>
            <a:custGeom>
              <a:avLst/>
              <a:gdLst/>
              <a:ahLst/>
              <a:cxnLst/>
              <a:rect l="l" t="t" r="r" b="b"/>
              <a:pathLst>
                <a:path w="965492" h="2086198">
                  <a:moveTo>
                    <a:pt x="31679" y="0"/>
                  </a:moveTo>
                  <a:lnTo>
                    <a:pt x="933814" y="0"/>
                  </a:lnTo>
                  <a:cubicBezTo>
                    <a:pt x="951309" y="0"/>
                    <a:pt x="965492" y="14183"/>
                    <a:pt x="965492" y="31679"/>
                  </a:cubicBezTo>
                  <a:lnTo>
                    <a:pt x="965492" y="2054520"/>
                  </a:lnTo>
                  <a:cubicBezTo>
                    <a:pt x="965492" y="2072015"/>
                    <a:pt x="951309" y="2086198"/>
                    <a:pt x="933814" y="2086198"/>
                  </a:cubicBezTo>
                  <a:lnTo>
                    <a:pt x="31679" y="2086198"/>
                  </a:lnTo>
                  <a:cubicBezTo>
                    <a:pt x="14183" y="2086198"/>
                    <a:pt x="0" y="2072015"/>
                    <a:pt x="0" y="2054520"/>
                  </a:cubicBezTo>
                  <a:lnTo>
                    <a:pt x="0" y="31679"/>
                  </a:lnTo>
                  <a:cubicBezTo>
                    <a:pt x="0" y="14183"/>
                    <a:pt x="14183" y="0"/>
                    <a:pt x="31679" y="0"/>
                  </a:cubicBezTo>
                  <a:close/>
                </a:path>
              </a:pathLst>
            </a:custGeom>
            <a:solidFill>
              <a:srgbClr val="02070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965492" cy="21242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10773189" y="2240268"/>
            <a:ext cx="3469933" cy="7710963"/>
          </a:xfrm>
          <a:custGeom>
            <a:avLst/>
            <a:gdLst/>
            <a:ahLst/>
            <a:cxnLst/>
            <a:rect l="l" t="t" r="r" b="b"/>
            <a:pathLst>
              <a:path w="3469933" h="7710963">
                <a:moveTo>
                  <a:pt x="0" y="0"/>
                </a:moveTo>
                <a:lnTo>
                  <a:pt x="3469933" y="0"/>
                </a:lnTo>
                <a:lnTo>
                  <a:pt x="3469933" y="7710963"/>
                </a:lnTo>
                <a:lnTo>
                  <a:pt x="0" y="771096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>
            <a:off x="7014796" y="2240268"/>
            <a:ext cx="3469933" cy="7710963"/>
          </a:xfrm>
          <a:custGeom>
            <a:avLst/>
            <a:gdLst/>
            <a:ahLst/>
            <a:cxnLst/>
            <a:rect l="l" t="t" r="r" b="b"/>
            <a:pathLst>
              <a:path w="3469933" h="7710963">
                <a:moveTo>
                  <a:pt x="0" y="0"/>
                </a:moveTo>
                <a:lnTo>
                  <a:pt x="3469933" y="0"/>
                </a:lnTo>
                <a:lnTo>
                  <a:pt x="3469933" y="7710963"/>
                </a:lnTo>
                <a:lnTo>
                  <a:pt x="0" y="77109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 w="95250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>
            <a:off x="14531582" y="2240268"/>
            <a:ext cx="3469933" cy="7710963"/>
          </a:xfrm>
          <a:custGeom>
            <a:avLst/>
            <a:gdLst/>
            <a:ahLst/>
            <a:cxnLst/>
            <a:rect l="l" t="t" r="r" b="b"/>
            <a:pathLst>
              <a:path w="3469933" h="7710963">
                <a:moveTo>
                  <a:pt x="0" y="0"/>
                </a:moveTo>
                <a:lnTo>
                  <a:pt x="3469934" y="0"/>
                </a:lnTo>
                <a:lnTo>
                  <a:pt x="3469934" y="7710963"/>
                </a:lnTo>
                <a:lnTo>
                  <a:pt x="0" y="771096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 w="95250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7" name="TextBox 17"/>
          <p:cNvSpPr txBox="1"/>
          <p:nvPr/>
        </p:nvSpPr>
        <p:spPr>
          <a:xfrm>
            <a:off x="976729" y="1670621"/>
            <a:ext cx="5481177" cy="12934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39"/>
              </a:lnSpc>
              <a:spcBef>
                <a:spcPct val="0"/>
              </a:spcBef>
            </a:pPr>
            <a:r>
              <a:rPr lang="en-US" sz="4499" spc="1331" dirty="0">
                <a:solidFill>
                  <a:srgbClr val="F6F7F7"/>
                </a:solidFill>
                <a:latin typeface="Lovelo"/>
                <a:ea typeface="Lovelo"/>
                <a:cs typeface="Lovelo"/>
                <a:sym typeface="Lovelo"/>
              </a:rPr>
              <a:t>8.FEATURES: SALES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578824" y="6720581"/>
            <a:ext cx="4879082" cy="527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49"/>
              </a:lnSpc>
            </a:pPr>
            <a:r>
              <a:rPr lang="en-US" sz="2499" b="1" spc="229">
                <a:solidFill>
                  <a:srgbClr val="F6F7F7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Sale creation: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578824" y="7312346"/>
            <a:ext cx="4879082" cy="1298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 algn="l">
              <a:lnSpc>
                <a:spcPts val="3499"/>
              </a:lnSpc>
              <a:buAutoNum type="arabicPeriod"/>
            </a:pPr>
            <a:r>
              <a:rPr lang="en-US" sz="2499">
                <a:solidFill>
                  <a:srgbClr val="F6F7F7"/>
                </a:solidFill>
                <a:latin typeface="Open Sans"/>
                <a:ea typeface="Open Sans"/>
                <a:cs typeface="Open Sans"/>
                <a:sym typeface="Open Sans"/>
              </a:rPr>
              <a:t> Container info</a:t>
            </a:r>
          </a:p>
          <a:p>
            <a:pPr marL="539749" lvl="1" indent="-269875" algn="l">
              <a:lnSpc>
                <a:spcPts val="3499"/>
              </a:lnSpc>
              <a:buAutoNum type="arabicPeriod"/>
            </a:pPr>
            <a:r>
              <a:rPr lang="en-US" sz="2499">
                <a:solidFill>
                  <a:srgbClr val="F6F7F7"/>
                </a:solidFill>
                <a:latin typeface="Open Sans"/>
                <a:ea typeface="Open Sans"/>
                <a:cs typeface="Open Sans"/>
                <a:sym typeface="Open Sans"/>
              </a:rPr>
              <a:t> Press “sell product”</a:t>
            </a:r>
          </a:p>
          <a:p>
            <a:pPr marL="539749" lvl="1" indent="-269875" algn="l">
              <a:lnSpc>
                <a:spcPts val="3499"/>
              </a:lnSpc>
              <a:buAutoNum type="arabicPeriod"/>
            </a:pPr>
            <a:r>
              <a:rPr lang="en-US" sz="2499">
                <a:solidFill>
                  <a:srgbClr val="F6F7F7"/>
                </a:solidFill>
                <a:latin typeface="Open Sans"/>
                <a:ea typeface="Open Sans"/>
                <a:cs typeface="Open Sans"/>
                <a:sym typeface="Open Sans"/>
              </a:rPr>
              <a:t> Fill form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531216" y="3852724"/>
            <a:ext cx="4879082" cy="527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49"/>
              </a:lnSpc>
            </a:pPr>
            <a:r>
              <a:rPr lang="en-US" sz="2499" b="1" spc="229">
                <a:solidFill>
                  <a:srgbClr val="F6F7F7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Sales: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531216" y="4460875"/>
            <a:ext cx="4879082" cy="13080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54" lvl="1" indent="-269877" algn="l">
              <a:lnSpc>
                <a:spcPts val="3500"/>
              </a:lnSpc>
              <a:buFont typeface="Arial"/>
              <a:buChar char="•"/>
            </a:pPr>
            <a:r>
              <a:rPr lang="en-US" sz="2500">
                <a:solidFill>
                  <a:srgbClr val="F6F7F7"/>
                </a:solidFill>
                <a:latin typeface="Open Sans"/>
                <a:ea typeface="Open Sans"/>
                <a:cs typeface="Open Sans"/>
                <a:sym typeface="Open Sans"/>
              </a:rPr>
              <a:t>Add Sale</a:t>
            </a:r>
          </a:p>
          <a:p>
            <a:pPr marL="539754" lvl="1" indent="-269877" algn="l">
              <a:lnSpc>
                <a:spcPts val="3500"/>
              </a:lnSpc>
              <a:buFont typeface="Arial"/>
              <a:buChar char="•"/>
            </a:pPr>
            <a:r>
              <a:rPr lang="en-US" sz="2500">
                <a:solidFill>
                  <a:srgbClr val="F6F7F7"/>
                </a:solidFill>
                <a:latin typeface="Open Sans"/>
                <a:ea typeface="Open Sans"/>
                <a:cs typeface="Open Sans"/>
                <a:sym typeface="Open Sans"/>
              </a:rPr>
              <a:t>Sales Fragment</a:t>
            </a:r>
          </a:p>
          <a:p>
            <a:pPr marL="539754" lvl="1" indent="-269877" algn="l">
              <a:lnSpc>
                <a:spcPts val="3500"/>
              </a:lnSpc>
              <a:buFont typeface="Arial"/>
              <a:buChar char="•"/>
            </a:pPr>
            <a:r>
              <a:rPr lang="en-US" sz="2500">
                <a:solidFill>
                  <a:srgbClr val="F6F7F7"/>
                </a:solidFill>
                <a:latin typeface="Open Sans"/>
                <a:ea typeface="Open Sans"/>
                <a:cs typeface="Open Sans"/>
                <a:sym typeface="Open Sans"/>
              </a:rPr>
              <a:t>Sales Info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973623" y="1028700"/>
            <a:ext cx="5725814" cy="7308825"/>
            <a:chOff x="0" y="0"/>
            <a:chExt cx="1508033" cy="192495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508033" cy="1924958"/>
            </a:xfrm>
            <a:custGeom>
              <a:avLst/>
              <a:gdLst/>
              <a:ahLst/>
              <a:cxnLst/>
              <a:rect l="l" t="t" r="r" b="b"/>
              <a:pathLst>
                <a:path w="1508033" h="1924958">
                  <a:moveTo>
                    <a:pt x="0" y="0"/>
                  </a:moveTo>
                  <a:lnTo>
                    <a:pt x="1508033" y="0"/>
                  </a:lnTo>
                  <a:lnTo>
                    <a:pt x="1508033" y="1924958"/>
                  </a:lnTo>
                  <a:lnTo>
                    <a:pt x="0" y="192495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33350" cap="sq">
              <a:solidFill>
                <a:srgbClr val="0081BB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508033" cy="19630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1473410"/>
            <a:ext cx="6410298" cy="1533715"/>
            <a:chOff x="0" y="0"/>
            <a:chExt cx="1688309" cy="40394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688309" cy="403942"/>
            </a:xfrm>
            <a:custGeom>
              <a:avLst/>
              <a:gdLst/>
              <a:ahLst/>
              <a:cxnLst/>
              <a:rect l="l" t="t" r="r" b="b"/>
              <a:pathLst>
                <a:path w="1688309" h="403942">
                  <a:moveTo>
                    <a:pt x="0" y="0"/>
                  </a:moveTo>
                  <a:lnTo>
                    <a:pt x="1688309" y="0"/>
                  </a:lnTo>
                  <a:lnTo>
                    <a:pt x="1688309" y="403942"/>
                  </a:lnTo>
                  <a:lnTo>
                    <a:pt x="0" y="403942"/>
                  </a:lnTo>
                  <a:close/>
                </a:path>
              </a:pathLst>
            </a:custGeom>
            <a:solidFill>
              <a:srgbClr val="0081B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688309" cy="4420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76729" y="3458962"/>
            <a:ext cx="17311271" cy="6828038"/>
            <a:chOff x="0" y="0"/>
            <a:chExt cx="4559347" cy="179833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559347" cy="1798331"/>
            </a:xfrm>
            <a:custGeom>
              <a:avLst/>
              <a:gdLst/>
              <a:ahLst/>
              <a:cxnLst/>
              <a:rect l="l" t="t" r="r" b="b"/>
              <a:pathLst>
                <a:path w="4559347" h="1798331">
                  <a:moveTo>
                    <a:pt x="0" y="0"/>
                  </a:moveTo>
                  <a:lnTo>
                    <a:pt x="4559347" y="0"/>
                  </a:lnTo>
                  <a:lnTo>
                    <a:pt x="4559347" y="1798331"/>
                  </a:lnTo>
                  <a:lnTo>
                    <a:pt x="0" y="1798331"/>
                  </a:lnTo>
                  <a:close/>
                </a:path>
              </a:pathLst>
            </a:custGeom>
            <a:solidFill>
              <a:srgbClr val="0081B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4559347" cy="18364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0675229" y="2152001"/>
            <a:ext cx="3665854" cy="7921033"/>
            <a:chOff x="0" y="0"/>
            <a:chExt cx="965492" cy="208619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965492" cy="2086198"/>
            </a:xfrm>
            <a:custGeom>
              <a:avLst/>
              <a:gdLst/>
              <a:ahLst/>
              <a:cxnLst/>
              <a:rect l="l" t="t" r="r" b="b"/>
              <a:pathLst>
                <a:path w="965492" h="2086198">
                  <a:moveTo>
                    <a:pt x="31679" y="0"/>
                  </a:moveTo>
                  <a:lnTo>
                    <a:pt x="933814" y="0"/>
                  </a:lnTo>
                  <a:cubicBezTo>
                    <a:pt x="951309" y="0"/>
                    <a:pt x="965492" y="14183"/>
                    <a:pt x="965492" y="31679"/>
                  </a:cubicBezTo>
                  <a:lnTo>
                    <a:pt x="965492" y="2054520"/>
                  </a:lnTo>
                  <a:cubicBezTo>
                    <a:pt x="965492" y="2072015"/>
                    <a:pt x="951309" y="2086198"/>
                    <a:pt x="933814" y="2086198"/>
                  </a:cubicBezTo>
                  <a:lnTo>
                    <a:pt x="31679" y="2086198"/>
                  </a:lnTo>
                  <a:cubicBezTo>
                    <a:pt x="14183" y="2086198"/>
                    <a:pt x="0" y="2072015"/>
                    <a:pt x="0" y="2054520"/>
                  </a:cubicBezTo>
                  <a:lnTo>
                    <a:pt x="0" y="31679"/>
                  </a:lnTo>
                  <a:cubicBezTo>
                    <a:pt x="0" y="14183"/>
                    <a:pt x="14183" y="0"/>
                    <a:pt x="31679" y="0"/>
                  </a:cubicBezTo>
                  <a:close/>
                </a:path>
              </a:pathLst>
            </a:custGeom>
            <a:solidFill>
              <a:srgbClr val="02070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965492" cy="21242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7014796" y="2303080"/>
            <a:ext cx="3469933" cy="7710963"/>
          </a:xfrm>
          <a:custGeom>
            <a:avLst/>
            <a:gdLst/>
            <a:ahLst/>
            <a:cxnLst/>
            <a:rect l="l" t="t" r="r" b="b"/>
            <a:pathLst>
              <a:path w="3469933" h="7710963">
                <a:moveTo>
                  <a:pt x="0" y="0"/>
                </a:moveTo>
                <a:lnTo>
                  <a:pt x="3469933" y="0"/>
                </a:lnTo>
                <a:lnTo>
                  <a:pt x="3469933" y="7710963"/>
                </a:lnTo>
                <a:lnTo>
                  <a:pt x="0" y="771096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w="95250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>
            <a:off x="10773189" y="2240268"/>
            <a:ext cx="3469933" cy="7710963"/>
          </a:xfrm>
          <a:custGeom>
            <a:avLst/>
            <a:gdLst/>
            <a:ahLst/>
            <a:cxnLst/>
            <a:rect l="l" t="t" r="r" b="b"/>
            <a:pathLst>
              <a:path w="3469933" h="7710963">
                <a:moveTo>
                  <a:pt x="0" y="0"/>
                </a:moveTo>
                <a:lnTo>
                  <a:pt x="3469933" y="0"/>
                </a:lnTo>
                <a:lnTo>
                  <a:pt x="3469933" y="7710963"/>
                </a:lnTo>
                <a:lnTo>
                  <a:pt x="0" y="77109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>
            <a:off x="14626832" y="2303080"/>
            <a:ext cx="3469933" cy="7710963"/>
          </a:xfrm>
          <a:custGeom>
            <a:avLst/>
            <a:gdLst/>
            <a:ahLst/>
            <a:cxnLst/>
            <a:rect l="l" t="t" r="r" b="b"/>
            <a:pathLst>
              <a:path w="3469933" h="7710963">
                <a:moveTo>
                  <a:pt x="0" y="0"/>
                </a:moveTo>
                <a:lnTo>
                  <a:pt x="3469934" y="0"/>
                </a:lnTo>
                <a:lnTo>
                  <a:pt x="3469934" y="7710963"/>
                </a:lnTo>
                <a:lnTo>
                  <a:pt x="0" y="771096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 w="95250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7" name="TextBox 17"/>
          <p:cNvSpPr txBox="1"/>
          <p:nvPr/>
        </p:nvSpPr>
        <p:spPr>
          <a:xfrm>
            <a:off x="976729" y="1670621"/>
            <a:ext cx="5481177" cy="12934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39"/>
              </a:lnSpc>
              <a:spcBef>
                <a:spcPct val="0"/>
              </a:spcBef>
            </a:pPr>
            <a:r>
              <a:rPr lang="en-US" sz="4499" spc="1331" dirty="0">
                <a:solidFill>
                  <a:srgbClr val="F6F7F7"/>
                </a:solidFill>
                <a:latin typeface="Lovelo"/>
                <a:ea typeface="Lovelo"/>
                <a:cs typeface="Lovelo"/>
                <a:sym typeface="Lovelo"/>
              </a:rPr>
              <a:t>8.FEATURES: ROLES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392380" y="3804579"/>
            <a:ext cx="4879082" cy="527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49"/>
              </a:lnSpc>
            </a:pPr>
            <a:r>
              <a:rPr lang="en-US" sz="2499" b="1" spc="229">
                <a:solidFill>
                  <a:srgbClr val="F6F7F7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Login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392380" y="4477418"/>
            <a:ext cx="4879082" cy="860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F6F7F7"/>
                </a:solidFill>
                <a:latin typeface="Open Sans"/>
                <a:ea typeface="Open Sans"/>
                <a:cs typeface="Open Sans"/>
                <a:sym typeface="Open Sans"/>
              </a:rPr>
              <a:t>Manager (with password) or Worker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443840" y="5818837"/>
            <a:ext cx="4879082" cy="527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49"/>
              </a:lnSpc>
            </a:pPr>
            <a:r>
              <a:rPr lang="en-US" sz="2499" b="1" spc="229">
                <a:solidFill>
                  <a:srgbClr val="F6F7F7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Tasks 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443840" y="6417863"/>
            <a:ext cx="5189956" cy="2174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1">
                <a:solidFill>
                  <a:srgbClr val="F6F7F7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Worker</a:t>
            </a:r>
            <a:r>
              <a:rPr lang="en-US" sz="2499">
                <a:solidFill>
                  <a:srgbClr val="F6F7F7"/>
                </a:solidFill>
                <a:latin typeface="Open Sans"/>
                <a:ea typeface="Open Sans"/>
                <a:cs typeface="Open Sans"/>
                <a:sym typeface="Open Sans"/>
              </a:rPr>
              <a:t>: - confirm order arrivals</a:t>
            </a:r>
          </a:p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F6F7F7"/>
                </a:solidFill>
                <a:latin typeface="Open Sans"/>
                <a:ea typeface="Open Sans"/>
                <a:cs typeface="Open Sans"/>
                <a:sym typeface="Open Sans"/>
              </a:rPr>
              <a:t>                - confirm sales done</a:t>
            </a:r>
          </a:p>
          <a:p>
            <a:pPr algn="l">
              <a:lnSpc>
                <a:spcPts val="3499"/>
              </a:lnSpc>
            </a:pPr>
            <a:endParaRPr lang="en-US" sz="2499">
              <a:solidFill>
                <a:srgbClr val="F6F7F7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l">
              <a:lnSpc>
                <a:spcPts val="3499"/>
              </a:lnSpc>
            </a:pPr>
            <a:r>
              <a:rPr lang="en-US" sz="2499" b="1">
                <a:solidFill>
                  <a:srgbClr val="F6F7F7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Manager</a:t>
            </a:r>
            <a:r>
              <a:rPr lang="en-US" sz="2499">
                <a:solidFill>
                  <a:srgbClr val="F6F7F7"/>
                </a:solidFill>
                <a:latin typeface="Open Sans"/>
                <a:ea typeface="Open Sans"/>
                <a:cs typeface="Open Sans"/>
                <a:sym typeface="Open Sans"/>
              </a:rPr>
              <a:t>: create orders, containers and sales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973623" y="1028700"/>
            <a:ext cx="5725814" cy="7308825"/>
            <a:chOff x="0" y="0"/>
            <a:chExt cx="1508033" cy="192495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508033" cy="1924958"/>
            </a:xfrm>
            <a:custGeom>
              <a:avLst/>
              <a:gdLst/>
              <a:ahLst/>
              <a:cxnLst/>
              <a:rect l="l" t="t" r="r" b="b"/>
              <a:pathLst>
                <a:path w="1508033" h="1924958">
                  <a:moveTo>
                    <a:pt x="0" y="0"/>
                  </a:moveTo>
                  <a:lnTo>
                    <a:pt x="1508033" y="0"/>
                  </a:lnTo>
                  <a:lnTo>
                    <a:pt x="1508033" y="1924958"/>
                  </a:lnTo>
                  <a:lnTo>
                    <a:pt x="0" y="192495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33350" cap="sq">
              <a:solidFill>
                <a:srgbClr val="0081BB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508033" cy="19630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1473410"/>
            <a:ext cx="6410298" cy="1533715"/>
            <a:chOff x="0" y="0"/>
            <a:chExt cx="1688309" cy="40394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688309" cy="403942"/>
            </a:xfrm>
            <a:custGeom>
              <a:avLst/>
              <a:gdLst/>
              <a:ahLst/>
              <a:cxnLst/>
              <a:rect l="l" t="t" r="r" b="b"/>
              <a:pathLst>
                <a:path w="1688309" h="403942">
                  <a:moveTo>
                    <a:pt x="0" y="0"/>
                  </a:moveTo>
                  <a:lnTo>
                    <a:pt x="1688309" y="0"/>
                  </a:lnTo>
                  <a:lnTo>
                    <a:pt x="1688309" y="403942"/>
                  </a:lnTo>
                  <a:lnTo>
                    <a:pt x="0" y="403942"/>
                  </a:lnTo>
                  <a:close/>
                </a:path>
              </a:pathLst>
            </a:custGeom>
            <a:solidFill>
              <a:srgbClr val="0081B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688309" cy="4420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76729" y="3458962"/>
            <a:ext cx="17311271" cy="6828038"/>
            <a:chOff x="0" y="0"/>
            <a:chExt cx="4559347" cy="179833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559347" cy="1798331"/>
            </a:xfrm>
            <a:custGeom>
              <a:avLst/>
              <a:gdLst/>
              <a:ahLst/>
              <a:cxnLst/>
              <a:rect l="l" t="t" r="r" b="b"/>
              <a:pathLst>
                <a:path w="4559347" h="1798331">
                  <a:moveTo>
                    <a:pt x="0" y="0"/>
                  </a:moveTo>
                  <a:lnTo>
                    <a:pt x="4559347" y="0"/>
                  </a:lnTo>
                  <a:lnTo>
                    <a:pt x="4559347" y="1798331"/>
                  </a:lnTo>
                  <a:lnTo>
                    <a:pt x="0" y="1798331"/>
                  </a:lnTo>
                  <a:close/>
                </a:path>
              </a:pathLst>
            </a:custGeom>
            <a:solidFill>
              <a:srgbClr val="0081B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4559347" cy="18364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0675229" y="2152001"/>
            <a:ext cx="3665854" cy="7921033"/>
            <a:chOff x="0" y="0"/>
            <a:chExt cx="965492" cy="208619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965492" cy="2086198"/>
            </a:xfrm>
            <a:custGeom>
              <a:avLst/>
              <a:gdLst/>
              <a:ahLst/>
              <a:cxnLst/>
              <a:rect l="l" t="t" r="r" b="b"/>
              <a:pathLst>
                <a:path w="965492" h="2086198">
                  <a:moveTo>
                    <a:pt x="31679" y="0"/>
                  </a:moveTo>
                  <a:lnTo>
                    <a:pt x="933814" y="0"/>
                  </a:lnTo>
                  <a:cubicBezTo>
                    <a:pt x="951309" y="0"/>
                    <a:pt x="965492" y="14183"/>
                    <a:pt x="965492" y="31679"/>
                  </a:cubicBezTo>
                  <a:lnTo>
                    <a:pt x="965492" y="2054520"/>
                  </a:lnTo>
                  <a:cubicBezTo>
                    <a:pt x="965492" y="2072015"/>
                    <a:pt x="951309" y="2086198"/>
                    <a:pt x="933814" y="2086198"/>
                  </a:cubicBezTo>
                  <a:lnTo>
                    <a:pt x="31679" y="2086198"/>
                  </a:lnTo>
                  <a:cubicBezTo>
                    <a:pt x="14183" y="2086198"/>
                    <a:pt x="0" y="2072015"/>
                    <a:pt x="0" y="2054520"/>
                  </a:cubicBezTo>
                  <a:lnTo>
                    <a:pt x="0" y="31679"/>
                  </a:lnTo>
                  <a:cubicBezTo>
                    <a:pt x="0" y="14183"/>
                    <a:pt x="14183" y="0"/>
                    <a:pt x="31679" y="0"/>
                  </a:cubicBezTo>
                  <a:close/>
                </a:path>
              </a:pathLst>
            </a:custGeom>
            <a:solidFill>
              <a:srgbClr val="02070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965492" cy="21242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4531582" y="2152001"/>
            <a:ext cx="3665854" cy="7921033"/>
            <a:chOff x="0" y="0"/>
            <a:chExt cx="965492" cy="2086198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965492" cy="2086198"/>
            </a:xfrm>
            <a:custGeom>
              <a:avLst/>
              <a:gdLst/>
              <a:ahLst/>
              <a:cxnLst/>
              <a:rect l="l" t="t" r="r" b="b"/>
              <a:pathLst>
                <a:path w="965492" h="2086198">
                  <a:moveTo>
                    <a:pt x="31679" y="0"/>
                  </a:moveTo>
                  <a:lnTo>
                    <a:pt x="933814" y="0"/>
                  </a:lnTo>
                  <a:cubicBezTo>
                    <a:pt x="951309" y="0"/>
                    <a:pt x="965492" y="14183"/>
                    <a:pt x="965492" y="31679"/>
                  </a:cubicBezTo>
                  <a:lnTo>
                    <a:pt x="965492" y="2054520"/>
                  </a:lnTo>
                  <a:cubicBezTo>
                    <a:pt x="965492" y="2072015"/>
                    <a:pt x="951309" y="2086198"/>
                    <a:pt x="933814" y="2086198"/>
                  </a:cubicBezTo>
                  <a:lnTo>
                    <a:pt x="31679" y="2086198"/>
                  </a:lnTo>
                  <a:cubicBezTo>
                    <a:pt x="14183" y="2086198"/>
                    <a:pt x="0" y="2072015"/>
                    <a:pt x="0" y="2054520"/>
                  </a:cubicBezTo>
                  <a:lnTo>
                    <a:pt x="0" y="31679"/>
                  </a:lnTo>
                  <a:cubicBezTo>
                    <a:pt x="0" y="14183"/>
                    <a:pt x="14183" y="0"/>
                    <a:pt x="31679" y="0"/>
                  </a:cubicBezTo>
                  <a:close/>
                </a:path>
              </a:pathLst>
            </a:custGeom>
            <a:solidFill>
              <a:srgbClr val="02070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965492" cy="21242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>
            <a:off x="14626832" y="2240268"/>
            <a:ext cx="3469933" cy="7710963"/>
          </a:xfrm>
          <a:custGeom>
            <a:avLst/>
            <a:gdLst/>
            <a:ahLst/>
            <a:cxnLst/>
            <a:rect l="l" t="t" r="r" b="b"/>
            <a:pathLst>
              <a:path w="3469933" h="7710963">
                <a:moveTo>
                  <a:pt x="0" y="0"/>
                </a:moveTo>
                <a:lnTo>
                  <a:pt x="3469934" y="0"/>
                </a:lnTo>
                <a:lnTo>
                  <a:pt x="3469934" y="7710963"/>
                </a:lnTo>
                <a:lnTo>
                  <a:pt x="0" y="771096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8"/>
          <p:cNvSpPr/>
          <p:nvPr/>
        </p:nvSpPr>
        <p:spPr>
          <a:xfrm>
            <a:off x="10773189" y="2257037"/>
            <a:ext cx="3469933" cy="7710963"/>
          </a:xfrm>
          <a:custGeom>
            <a:avLst/>
            <a:gdLst/>
            <a:ahLst/>
            <a:cxnLst/>
            <a:rect l="l" t="t" r="r" b="b"/>
            <a:pathLst>
              <a:path w="3469933" h="7710963">
                <a:moveTo>
                  <a:pt x="0" y="0"/>
                </a:moveTo>
                <a:lnTo>
                  <a:pt x="3469933" y="0"/>
                </a:lnTo>
                <a:lnTo>
                  <a:pt x="3469933" y="7710962"/>
                </a:lnTo>
                <a:lnTo>
                  <a:pt x="0" y="77109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TextBox 19"/>
          <p:cNvSpPr txBox="1"/>
          <p:nvPr/>
        </p:nvSpPr>
        <p:spPr>
          <a:xfrm>
            <a:off x="976729" y="1670621"/>
            <a:ext cx="5481177" cy="12934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39"/>
              </a:lnSpc>
              <a:spcBef>
                <a:spcPct val="0"/>
              </a:spcBef>
            </a:pPr>
            <a:r>
              <a:rPr lang="en-US" sz="4499" spc="1331" dirty="0">
                <a:solidFill>
                  <a:srgbClr val="F6F7F7"/>
                </a:solidFill>
                <a:latin typeface="Lovelo"/>
                <a:ea typeface="Lovelo"/>
                <a:cs typeface="Lovelo"/>
                <a:sym typeface="Lovelo"/>
              </a:rPr>
              <a:t>8.FEATURES: CHARTS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392380" y="3641925"/>
            <a:ext cx="4879082" cy="527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49"/>
              </a:lnSpc>
            </a:pPr>
            <a:r>
              <a:rPr lang="en-US" sz="2499" b="1" spc="229">
                <a:solidFill>
                  <a:srgbClr val="F6F7F7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Workers P.O.V.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392380" y="4509514"/>
            <a:ext cx="4879082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1">
                <a:solidFill>
                  <a:srgbClr val="F6F7F7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Inventory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392380" y="6883400"/>
            <a:ext cx="4879082" cy="527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49"/>
              </a:lnSpc>
            </a:pPr>
            <a:r>
              <a:rPr lang="en-US" sz="2499" b="1" spc="229">
                <a:solidFill>
                  <a:srgbClr val="F6F7F7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Graphs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6733641" y="2152001"/>
            <a:ext cx="3665854" cy="7921033"/>
            <a:chOff x="0" y="0"/>
            <a:chExt cx="965492" cy="2086198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965492" cy="2086198"/>
            </a:xfrm>
            <a:custGeom>
              <a:avLst/>
              <a:gdLst/>
              <a:ahLst/>
              <a:cxnLst/>
              <a:rect l="l" t="t" r="r" b="b"/>
              <a:pathLst>
                <a:path w="965492" h="2086198">
                  <a:moveTo>
                    <a:pt x="31679" y="0"/>
                  </a:moveTo>
                  <a:lnTo>
                    <a:pt x="933814" y="0"/>
                  </a:lnTo>
                  <a:cubicBezTo>
                    <a:pt x="951309" y="0"/>
                    <a:pt x="965492" y="14183"/>
                    <a:pt x="965492" y="31679"/>
                  </a:cubicBezTo>
                  <a:lnTo>
                    <a:pt x="965492" y="2054520"/>
                  </a:lnTo>
                  <a:cubicBezTo>
                    <a:pt x="965492" y="2072015"/>
                    <a:pt x="951309" y="2086198"/>
                    <a:pt x="933814" y="2086198"/>
                  </a:cubicBezTo>
                  <a:lnTo>
                    <a:pt x="31679" y="2086198"/>
                  </a:lnTo>
                  <a:cubicBezTo>
                    <a:pt x="14183" y="2086198"/>
                    <a:pt x="0" y="2072015"/>
                    <a:pt x="0" y="2054520"/>
                  </a:cubicBezTo>
                  <a:lnTo>
                    <a:pt x="0" y="31679"/>
                  </a:lnTo>
                  <a:cubicBezTo>
                    <a:pt x="0" y="14183"/>
                    <a:pt x="14183" y="0"/>
                    <a:pt x="31679" y="0"/>
                  </a:cubicBezTo>
                  <a:close/>
                </a:path>
              </a:pathLst>
            </a:custGeom>
            <a:solidFill>
              <a:srgbClr val="02070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-38100"/>
              <a:ext cx="965492" cy="21242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6" name="Freeform 26"/>
          <p:cNvSpPr/>
          <p:nvPr/>
        </p:nvSpPr>
        <p:spPr>
          <a:xfrm>
            <a:off x="6831601" y="2257037"/>
            <a:ext cx="3469933" cy="7710963"/>
          </a:xfrm>
          <a:custGeom>
            <a:avLst/>
            <a:gdLst/>
            <a:ahLst/>
            <a:cxnLst/>
            <a:rect l="l" t="t" r="r" b="b"/>
            <a:pathLst>
              <a:path w="3469933" h="7710963">
                <a:moveTo>
                  <a:pt x="0" y="0"/>
                </a:moveTo>
                <a:lnTo>
                  <a:pt x="3469933" y="0"/>
                </a:lnTo>
                <a:lnTo>
                  <a:pt x="3469933" y="7710962"/>
                </a:lnTo>
                <a:lnTo>
                  <a:pt x="0" y="77109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27" name="TextBox 27"/>
          <p:cNvSpPr txBox="1"/>
          <p:nvPr/>
        </p:nvSpPr>
        <p:spPr>
          <a:xfrm>
            <a:off x="1392380" y="4899025"/>
            <a:ext cx="4879082" cy="1746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54" lvl="1" indent="-269877" algn="l">
              <a:lnSpc>
                <a:spcPts val="3500"/>
              </a:lnSpc>
              <a:buFont typeface="Arial"/>
              <a:buChar char="•"/>
            </a:pPr>
            <a:r>
              <a:rPr lang="en-US" sz="2500">
                <a:solidFill>
                  <a:srgbClr val="F6F7F7"/>
                </a:solidFill>
                <a:latin typeface="Open Sans"/>
                <a:ea typeface="Open Sans"/>
                <a:cs typeface="Open Sans"/>
                <a:sym typeface="Open Sans"/>
              </a:rPr>
              <a:t>Capacity graph</a:t>
            </a:r>
          </a:p>
          <a:p>
            <a:pPr marL="539754" lvl="1" indent="-269877" algn="l">
              <a:lnSpc>
                <a:spcPts val="3500"/>
              </a:lnSpc>
              <a:buFont typeface="Arial"/>
              <a:buChar char="•"/>
            </a:pPr>
            <a:r>
              <a:rPr lang="en-US" sz="2500">
                <a:solidFill>
                  <a:srgbClr val="F6F7F7"/>
                </a:solidFill>
                <a:latin typeface="Open Sans"/>
                <a:ea typeface="Open Sans"/>
                <a:cs typeface="Open Sans"/>
                <a:sym typeface="Open Sans"/>
              </a:rPr>
              <a:t>Add Container</a:t>
            </a:r>
          </a:p>
          <a:p>
            <a:pPr marL="539754" lvl="1" indent="-269877" algn="l">
              <a:lnSpc>
                <a:spcPts val="3500"/>
              </a:lnSpc>
              <a:buFont typeface="Arial"/>
              <a:buChar char="•"/>
            </a:pPr>
            <a:r>
              <a:rPr lang="en-US" sz="2500">
                <a:solidFill>
                  <a:srgbClr val="F6F7F7"/>
                </a:solidFill>
                <a:latin typeface="Open Sans"/>
                <a:ea typeface="Open Sans"/>
                <a:cs typeface="Open Sans"/>
                <a:sym typeface="Open Sans"/>
              </a:rPr>
              <a:t>Container situation</a:t>
            </a:r>
          </a:p>
          <a:p>
            <a:pPr marL="539754" lvl="1" indent="-269877" algn="l">
              <a:lnSpc>
                <a:spcPts val="3500"/>
              </a:lnSpc>
              <a:buFont typeface="Arial"/>
              <a:buChar char="•"/>
            </a:pPr>
            <a:r>
              <a:rPr lang="en-US" sz="2500">
                <a:solidFill>
                  <a:srgbClr val="F6F7F7"/>
                </a:solidFill>
                <a:latin typeface="Open Sans"/>
                <a:ea typeface="Open Sans"/>
                <a:cs typeface="Open Sans"/>
                <a:sym typeface="Open Sans"/>
              </a:rPr>
              <a:t>Stock situation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392380" y="7419081"/>
            <a:ext cx="4879082" cy="22147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54" lvl="1" indent="-269877" algn="l">
              <a:lnSpc>
                <a:spcPts val="3500"/>
              </a:lnSpc>
              <a:buFont typeface="Arial"/>
              <a:buChar char="•"/>
            </a:pPr>
            <a:r>
              <a:rPr lang="en-US" sz="2500" dirty="0">
                <a:solidFill>
                  <a:srgbClr val="F6F7F7"/>
                </a:solidFill>
                <a:latin typeface="Open Sans"/>
                <a:ea typeface="Open Sans"/>
                <a:cs typeface="Open Sans"/>
                <a:sym typeface="Open Sans"/>
              </a:rPr>
              <a:t>Sales per weekday</a:t>
            </a:r>
          </a:p>
          <a:p>
            <a:pPr marL="539754" lvl="1" indent="-269877" algn="l">
              <a:lnSpc>
                <a:spcPts val="3500"/>
              </a:lnSpc>
              <a:buFont typeface="Arial"/>
              <a:buChar char="•"/>
            </a:pPr>
            <a:r>
              <a:rPr lang="en-US" sz="2500" dirty="0">
                <a:solidFill>
                  <a:srgbClr val="F6F7F7"/>
                </a:solidFill>
                <a:latin typeface="Open Sans"/>
                <a:ea typeface="Open Sans"/>
                <a:cs typeface="Open Sans"/>
                <a:sym typeface="Open Sans"/>
              </a:rPr>
              <a:t>Sales completed</a:t>
            </a:r>
          </a:p>
          <a:p>
            <a:pPr marL="539754" lvl="1" indent="-269877" algn="l">
              <a:lnSpc>
                <a:spcPts val="3500"/>
              </a:lnSpc>
              <a:buFont typeface="Arial"/>
              <a:buChar char="•"/>
            </a:pPr>
            <a:r>
              <a:rPr lang="en-US" sz="2500">
                <a:solidFill>
                  <a:srgbClr val="F6F7F7"/>
                </a:solidFill>
                <a:latin typeface="Open Sans"/>
                <a:ea typeface="Open Sans"/>
                <a:cs typeface="Open Sans"/>
                <a:sym typeface="Open Sans"/>
              </a:rPr>
              <a:t>Orders completed</a:t>
            </a:r>
            <a:endParaRPr lang="en-US" sz="2500" dirty="0">
              <a:solidFill>
                <a:srgbClr val="F6F7F7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l">
              <a:lnSpc>
                <a:spcPts val="3500"/>
              </a:lnSpc>
            </a:pPr>
            <a:r>
              <a:rPr lang="en-US" sz="2500" dirty="0">
                <a:solidFill>
                  <a:srgbClr val="F6F7F7"/>
                </a:solidFill>
                <a:latin typeface="Open Sans"/>
                <a:ea typeface="Open Sans"/>
                <a:cs typeface="Open Sans"/>
                <a:sym typeface="Open Sans"/>
              </a:rPr>
              <a:t>This are examples, the client decides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051650" y="0"/>
            <a:ext cx="8184700" cy="10287000"/>
            <a:chOff x="0" y="0"/>
            <a:chExt cx="2155641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55641" cy="2709333"/>
            </a:xfrm>
            <a:custGeom>
              <a:avLst/>
              <a:gdLst/>
              <a:ahLst/>
              <a:cxnLst/>
              <a:rect l="l" t="t" r="r" b="b"/>
              <a:pathLst>
                <a:path w="2155641" h="2709333">
                  <a:moveTo>
                    <a:pt x="0" y="0"/>
                  </a:moveTo>
                  <a:lnTo>
                    <a:pt x="2155641" y="0"/>
                  </a:lnTo>
                  <a:lnTo>
                    <a:pt x="215564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81B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155641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253731" y="1157289"/>
            <a:ext cx="12785919" cy="7972422"/>
            <a:chOff x="0" y="0"/>
            <a:chExt cx="3367485" cy="209973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367485" cy="2099733"/>
            </a:xfrm>
            <a:custGeom>
              <a:avLst/>
              <a:gdLst/>
              <a:ahLst/>
              <a:cxnLst/>
              <a:rect l="l" t="t" r="r" b="b"/>
              <a:pathLst>
                <a:path w="3367485" h="2099733">
                  <a:moveTo>
                    <a:pt x="0" y="0"/>
                  </a:moveTo>
                  <a:lnTo>
                    <a:pt x="3367485" y="0"/>
                  </a:lnTo>
                  <a:lnTo>
                    <a:pt x="3367485" y="2099733"/>
                  </a:lnTo>
                  <a:lnTo>
                    <a:pt x="0" y="209973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33350" cap="sq">
              <a:solidFill>
                <a:srgbClr val="0081BB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3367485" cy="21378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5655661" y="2211248"/>
            <a:ext cx="6976677" cy="655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  <a:spcBef>
                <a:spcPct val="0"/>
              </a:spcBef>
            </a:pPr>
            <a:r>
              <a:rPr lang="en-US" sz="4499" spc="773">
                <a:solidFill>
                  <a:srgbClr val="FFFFFF"/>
                </a:solidFill>
                <a:latin typeface="Lovelo"/>
                <a:ea typeface="Lovelo"/>
                <a:cs typeface="Lovelo"/>
                <a:sym typeface="Lovelo"/>
              </a:rPr>
              <a:t>content index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611078" y="2932244"/>
            <a:ext cx="5065843" cy="59176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 algn="l">
              <a:lnSpc>
                <a:spcPts val="5249"/>
              </a:lnSpc>
              <a:buAutoNum type="arabicPeriod"/>
            </a:pPr>
            <a:r>
              <a:rPr lang="en-US" sz="249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Introduction</a:t>
            </a:r>
          </a:p>
          <a:p>
            <a:pPr marL="539749" lvl="1" indent="-269875" algn="l">
              <a:lnSpc>
                <a:spcPts val="5249"/>
              </a:lnSpc>
              <a:buAutoNum type="arabicPeriod"/>
            </a:pPr>
            <a:r>
              <a:rPr lang="en-US" sz="249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Problem</a:t>
            </a:r>
          </a:p>
          <a:p>
            <a:pPr marL="539749" lvl="1" indent="-269875" algn="l">
              <a:lnSpc>
                <a:spcPts val="5249"/>
              </a:lnSpc>
              <a:buAutoNum type="arabicPeriod"/>
            </a:pPr>
            <a:r>
              <a:rPr lang="en-US" sz="249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Objectives</a:t>
            </a:r>
          </a:p>
          <a:p>
            <a:pPr marL="539749" lvl="1" indent="-269875" algn="l">
              <a:lnSpc>
                <a:spcPts val="5249"/>
              </a:lnSpc>
              <a:buAutoNum type="arabicPeriod"/>
            </a:pPr>
            <a:r>
              <a:rPr lang="en-US" sz="249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State of the art</a:t>
            </a:r>
          </a:p>
          <a:p>
            <a:pPr marL="539749" lvl="1" indent="-269875" algn="l">
              <a:lnSpc>
                <a:spcPts val="5249"/>
              </a:lnSpc>
              <a:buAutoNum type="arabicPeriod"/>
            </a:pPr>
            <a:r>
              <a:rPr lang="en-US" sz="249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Description of the proposal </a:t>
            </a:r>
          </a:p>
          <a:p>
            <a:pPr marL="539749" lvl="1" indent="-269875" algn="l">
              <a:lnSpc>
                <a:spcPts val="5249"/>
              </a:lnSpc>
              <a:buAutoNum type="arabicPeriod"/>
            </a:pPr>
            <a:r>
              <a:rPr lang="en-US" sz="249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Architecture</a:t>
            </a:r>
          </a:p>
          <a:p>
            <a:pPr marL="539749" lvl="1" indent="-269875" algn="l">
              <a:lnSpc>
                <a:spcPts val="5249"/>
              </a:lnSpc>
              <a:buAutoNum type="arabicPeriod"/>
            </a:pPr>
            <a:r>
              <a:rPr lang="en-US" sz="249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Design </a:t>
            </a:r>
          </a:p>
          <a:p>
            <a:pPr marL="539749" lvl="1" indent="-269875" algn="l">
              <a:lnSpc>
                <a:spcPts val="5249"/>
              </a:lnSpc>
              <a:buAutoNum type="arabicPeriod"/>
            </a:pPr>
            <a:r>
              <a:rPr lang="en-US" sz="249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Features</a:t>
            </a:r>
          </a:p>
          <a:p>
            <a:pPr marL="539749" lvl="1" indent="-269875" algn="l">
              <a:lnSpc>
                <a:spcPts val="5249"/>
              </a:lnSpc>
              <a:buAutoNum type="arabicPeriod"/>
            </a:pPr>
            <a:r>
              <a:rPr lang="en-US" sz="249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Conclusions and future lines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12846" y="1261517"/>
            <a:ext cx="15142851" cy="7996783"/>
            <a:chOff x="0" y="0"/>
            <a:chExt cx="3988241" cy="210614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988241" cy="2106149"/>
            </a:xfrm>
            <a:custGeom>
              <a:avLst/>
              <a:gdLst/>
              <a:ahLst/>
              <a:cxnLst/>
              <a:rect l="l" t="t" r="r" b="b"/>
              <a:pathLst>
                <a:path w="3988241" h="2106149">
                  <a:moveTo>
                    <a:pt x="0" y="0"/>
                  </a:moveTo>
                  <a:lnTo>
                    <a:pt x="3988241" y="0"/>
                  </a:lnTo>
                  <a:lnTo>
                    <a:pt x="3988241" y="2106149"/>
                  </a:lnTo>
                  <a:lnTo>
                    <a:pt x="0" y="210614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33350" cap="sq">
              <a:solidFill>
                <a:srgbClr val="0081BB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3988241" cy="21442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0"/>
            <a:ext cx="15035243" cy="7967480"/>
            <a:chOff x="0" y="0"/>
            <a:chExt cx="3959899" cy="209843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959899" cy="2098431"/>
            </a:xfrm>
            <a:custGeom>
              <a:avLst/>
              <a:gdLst/>
              <a:ahLst/>
              <a:cxnLst/>
              <a:rect l="l" t="t" r="r" b="b"/>
              <a:pathLst>
                <a:path w="3959899" h="2098431">
                  <a:moveTo>
                    <a:pt x="0" y="0"/>
                  </a:moveTo>
                  <a:lnTo>
                    <a:pt x="3959899" y="0"/>
                  </a:lnTo>
                  <a:lnTo>
                    <a:pt x="3959899" y="2098431"/>
                  </a:lnTo>
                  <a:lnTo>
                    <a:pt x="0" y="2098431"/>
                  </a:lnTo>
                  <a:close/>
                </a:path>
              </a:pathLst>
            </a:custGeom>
            <a:solidFill>
              <a:srgbClr val="0081BB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3959899" cy="21365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028700" y="629057"/>
            <a:ext cx="11394797" cy="12934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39"/>
              </a:lnSpc>
              <a:spcBef>
                <a:spcPct val="0"/>
              </a:spcBef>
            </a:pPr>
            <a:r>
              <a:rPr lang="en-US" sz="4499" spc="1331" dirty="0">
                <a:solidFill>
                  <a:srgbClr val="F6F7F7"/>
                </a:solidFill>
                <a:latin typeface="Lovelo"/>
                <a:ea typeface="Lovelo"/>
                <a:cs typeface="Lovelo"/>
                <a:sym typeface="Lovelo"/>
              </a:rPr>
              <a:t>9.CONCLUSIONS AND FUTURE LINES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2043854"/>
            <a:ext cx="13192227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dirty="0">
                <a:solidFill>
                  <a:srgbClr val="F6F7F7"/>
                </a:solidFill>
                <a:latin typeface="Open Sans"/>
                <a:ea typeface="Open Sans"/>
                <a:cs typeface="Open Sans"/>
                <a:sym typeface="Open Sans"/>
              </a:rPr>
              <a:t>The future for this project is adapting this application to a </a:t>
            </a:r>
            <a:r>
              <a:rPr lang="en-US" sz="2499" b="1" dirty="0">
                <a:solidFill>
                  <a:srgbClr val="F6F7F7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specific business situation</a:t>
            </a:r>
            <a:r>
              <a:rPr lang="en-US" sz="2499" dirty="0">
                <a:solidFill>
                  <a:srgbClr val="F6F7F7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659448" y="2862057"/>
            <a:ext cx="5697399" cy="5378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 b="1" dirty="0">
                <a:solidFill>
                  <a:srgbClr val="F6F7F7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Potential features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624813" y="3399901"/>
            <a:ext cx="5697399" cy="34988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54" lvl="1" indent="-269877" algn="l">
              <a:lnSpc>
                <a:spcPts val="3500"/>
              </a:lnSpc>
              <a:buFont typeface="Arial"/>
              <a:buChar char="•"/>
            </a:pPr>
            <a:r>
              <a:rPr lang="en-US" sz="2500" dirty="0">
                <a:solidFill>
                  <a:srgbClr val="F6F7F7"/>
                </a:solidFill>
                <a:latin typeface="Open Sans"/>
                <a:ea typeface="Open Sans"/>
                <a:cs typeface="Open Sans"/>
                <a:sym typeface="Open Sans"/>
              </a:rPr>
              <a:t>List of products</a:t>
            </a:r>
          </a:p>
          <a:p>
            <a:pPr marL="539754" lvl="1" indent="-269877" algn="l">
              <a:lnSpc>
                <a:spcPts val="3500"/>
              </a:lnSpc>
              <a:buFont typeface="Arial"/>
              <a:buChar char="•"/>
            </a:pPr>
            <a:r>
              <a:rPr lang="en-US" sz="2500" dirty="0">
                <a:solidFill>
                  <a:srgbClr val="F6F7F7"/>
                </a:solidFill>
                <a:latin typeface="Open Sans"/>
                <a:ea typeface="Open Sans"/>
                <a:cs typeface="Open Sans"/>
                <a:sym typeface="Open Sans"/>
              </a:rPr>
              <a:t>ID for workers</a:t>
            </a:r>
          </a:p>
          <a:p>
            <a:pPr marL="539754" lvl="1" indent="-269877" algn="l">
              <a:lnSpc>
                <a:spcPts val="3500"/>
              </a:lnSpc>
              <a:buFont typeface="Arial"/>
              <a:buChar char="•"/>
            </a:pPr>
            <a:r>
              <a:rPr lang="en-US" sz="2500" dirty="0">
                <a:solidFill>
                  <a:srgbClr val="F6F7F7"/>
                </a:solidFill>
                <a:latin typeface="Open Sans"/>
                <a:ea typeface="Open Sans"/>
                <a:cs typeface="Open Sans"/>
                <a:sym typeface="Open Sans"/>
              </a:rPr>
              <a:t>Change in inventory and graphs</a:t>
            </a:r>
          </a:p>
          <a:p>
            <a:pPr marL="539754" lvl="1" indent="-269877" algn="l">
              <a:lnSpc>
                <a:spcPts val="3500"/>
              </a:lnSpc>
              <a:buFont typeface="Arial"/>
              <a:buChar char="•"/>
            </a:pPr>
            <a:r>
              <a:rPr lang="en-US" sz="2500" dirty="0">
                <a:solidFill>
                  <a:srgbClr val="F6F7F7"/>
                </a:solidFill>
                <a:latin typeface="Open Sans"/>
                <a:ea typeface="Open Sans"/>
                <a:cs typeface="Open Sans"/>
                <a:sym typeface="Open Sans"/>
              </a:rPr>
              <a:t>Calendar view</a:t>
            </a:r>
          </a:p>
          <a:p>
            <a:pPr marL="539754" lvl="1" indent="-269877" algn="l">
              <a:lnSpc>
                <a:spcPts val="3500"/>
              </a:lnSpc>
              <a:buFont typeface="Arial"/>
              <a:buChar char="•"/>
            </a:pPr>
            <a:r>
              <a:rPr lang="en-US" sz="2500" dirty="0">
                <a:solidFill>
                  <a:srgbClr val="F6F7F7"/>
                </a:solidFill>
                <a:latin typeface="Open Sans"/>
                <a:ea typeface="Open Sans"/>
                <a:cs typeface="Open Sans"/>
                <a:sym typeface="Open Sans"/>
              </a:rPr>
              <a:t>Container QR code</a:t>
            </a:r>
          </a:p>
          <a:p>
            <a:pPr marL="539754" lvl="1" indent="-269877" algn="l">
              <a:lnSpc>
                <a:spcPts val="3500"/>
              </a:lnSpc>
              <a:buFont typeface="Arial"/>
              <a:buChar char="•"/>
            </a:pPr>
            <a:r>
              <a:rPr lang="en-US" sz="2500" dirty="0">
                <a:solidFill>
                  <a:srgbClr val="F6F7F7"/>
                </a:solidFill>
                <a:latin typeface="Open Sans"/>
                <a:ea typeface="Open Sans"/>
                <a:cs typeface="Open Sans"/>
                <a:sym typeface="Open Sans"/>
              </a:rPr>
              <a:t>Notifications</a:t>
            </a:r>
          </a:p>
          <a:p>
            <a:pPr marL="539754" lvl="1" indent="-269877" algn="l">
              <a:lnSpc>
                <a:spcPts val="3500"/>
              </a:lnSpc>
              <a:buFont typeface="Arial"/>
              <a:buChar char="•"/>
            </a:pPr>
            <a:r>
              <a:rPr lang="en-US" sz="2500" dirty="0">
                <a:solidFill>
                  <a:srgbClr val="F6F7F7"/>
                </a:solidFill>
                <a:latin typeface="Open Sans"/>
                <a:ea typeface="Open Sans"/>
                <a:cs typeface="Open Sans"/>
                <a:sym typeface="Open Sans"/>
              </a:rPr>
              <a:t>Computer application</a:t>
            </a:r>
          </a:p>
          <a:p>
            <a:pPr algn="l">
              <a:lnSpc>
                <a:spcPts val="3500"/>
              </a:lnSpc>
            </a:pPr>
            <a:r>
              <a:rPr lang="en-US" sz="2500" dirty="0">
                <a:solidFill>
                  <a:srgbClr val="F6F7F7"/>
                </a:solidFill>
                <a:latin typeface="Open Sans"/>
                <a:ea typeface="Open Sans"/>
                <a:cs typeface="Open Sans"/>
                <a:sym typeface="Open Sans"/>
              </a:rPr>
              <a:t>   And more...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42555" y="2862057"/>
            <a:ext cx="4427195" cy="5378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 b="1" dirty="0">
                <a:solidFill>
                  <a:srgbClr val="F6F7F7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Conclusions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28700" y="3494841"/>
            <a:ext cx="15035243" cy="869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54" lvl="1" indent="-269877" algn="l">
              <a:lnSpc>
                <a:spcPts val="3500"/>
              </a:lnSpc>
              <a:buFont typeface="Arial"/>
              <a:buChar char="•"/>
            </a:pPr>
            <a:r>
              <a:rPr lang="en-US" sz="2500" dirty="0">
                <a:solidFill>
                  <a:srgbClr val="F6F7F7"/>
                </a:solidFill>
                <a:latin typeface="Open Sans"/>
                <a:ea typeface="Open Sans"/>
                <a:cs typeface="Open Sans"/>
                <a:sym typeface="Open Sans"/>
              </a:rPr>
              <a:t>I have met the objectives</a:t>
            </a:r>
          </a:p>
          <a:p>
            <a:pPr marL="539754" lvl="1" indent="-269877" algn="l">
              <a:lnSpc>
                <a:spcPts val="3500"/>
              </a:lnSpc>
              <a:buFont typeface="Arial"/>
              <a:buChar char="•"/>
            </a:pPr>
            <a:r>
              <a:rPr lang="en-US" sz="2500" dirty="0">
                <a:solidFill>
                  <a:srgbClr val="F6F7F7"/>
                </a:solidFill>
                <a:latin typeface="Open Sans"/>
                <a:ea typeface="Open Sans"/>
                <a:cs typeface="Open Sans"/>
                <a:sym typeface="Open Sans"/>
              </a:rPr>
              <a:t>Learned modern UI design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81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419316" y="3850006"/>
            <a:ext cx="9449368" cy="12934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  <a:spcBef>
                <a:spcPct val="0"/>
              </a:spcBef>
            </a:pPr>
            <a:r>
              <a:rPr lang="en-US" sz="4499" spc="1331">
                <a:solidFill>
                  <a:srgbClr val="FFFFFF"/>
                </a:solidFill>
                <a:latin typeface="Lovelo"/>
                <a:ea typeface="Lovelo"/>
                <a:cs typeface="Lovelo"/>
                <a:sym typeface="Lovelo"/>
              </a:rPr>
              <a:t>THANK YOU FOR YOUR TIME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4931907" y="5297116"/>
            <a:ext cx="8424187" cy="504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sz="2999" spc="515">
                <a:solidFill>
                  <a:srgbClr val="FFFFFF"/>
                </a:solidFill>
                <a:latin typeface="Lovelo"/>
                <a:ea typeface="Lovelo"/>
                <a:cs typeface="Lovelo"/>
                <a:sym typeface="Lovelo"/>
              </a:rPr>
              <a:t>Any questions?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8836025"/>
            <a:ext cx="16230600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spc="429">
                <a:solidFill>
                  <a:srgbClr val="FFFFFF"/>
                </a:solidFill>
                <a:latin typeface="Lovelo"/>
                <a:ea typeface="Lovelo"/>
                <a:cs typeface="Lovelo"/>
                <a:sym typeface="Lovelo"/>
              </a:rPr>
              <a:t>Iker Zabalegui murugarren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377495" y="2050965"/>
            <a:ext cx="12785919" cy="6074923"/>
            <a:chOff x="0" y="0"/>
            <a:chExt cx="3367485" cy="159998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367485" cy="1599980"/>
            </a:xfrm>
            <a:custGeom>
              <a:avLst/>
              <a:gdLst/>
              <a:ahLst/>
              <a:cxnLst/>
              <a:rect l="l" t="t" r="r" b="b"/>
              <a:pathLst>
                <a:path w="3367485" h="1599980">
                  <a:moveTo>
                    <a:pt x="0" y="0"/>
                  </a:moveTo>
                  <a:lnTo>
                    <a:pt x="3367485" y="0"/>
                  </a:lnTo>
                  <a:lnTo>
                    <a:pt x="3367485" y="1599980"/>
                  </a:lnTo>
                  <a:lnTo>
                    <a:pt x="0" y="159998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33350" cap="sq">
              <a:solidFill>
                <a:srgbClr val="FF8A1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3367485" cy="16380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0"/>
            <a:ext cx="14897122" cy="7075175"/>
            <a:chOff x="0" y="0"/>
            <a:chExt cx="3923522" cy="186342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923522" cy="1863420"/>
            </a:xfrm>
            <a:custGeom>
              <a:avLst/>
              <a:gdLst/>
              <a:ahLst/>
              <a:cxnLst/>
              <a:rect l="l" t="t" r="r" b="b"/>
              <a:pathLst>
                <a:path w="3923522" h="1863420">
                  <a:moveTo>
                    <a:pt x="0" y="0"/>
                  </a:moveTo>
                  <a:lnTo>
                    <a:pt x="3923522" y="0"/>
                  </a:lnTo>
                  <a:lnTo>
                    <a:pt x="3923522" y="1863420"/>
                  </a:lnTo>
                  <a:lnTo>
                    <a:pt x="0" y="1863420"/>
                  </a:lnTo>
                  <a:close/>
                </a:path>
              </a:pathLst>
            </a:custGeom>
            <a:solidFill>
              <a:srgbClr val="0081B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3923522" cy="19015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9770454" y="4265736"/>
            <a:ext cx="7488846" cy="4992564"/>
          </a:xfrm>
          <a:custGeom>
            <a:avLst/>
            <a:gdLst/>
            <a:ahLst/>
            <a:cxnLst/>
            <a:rect l="l" t="t" r="r" b="b"/>
            <a:pathLst>
              <a:path w="7488846" h="4992564">
                <a:moveTo>
                  <a:pt x="0" y="0"/>
                </a:moveTo>
                <a:lnTo>
                  <a:pt x="7488846" y="0"/>
                </a:lnTo>
                <a:lnTo>
                  <a:pt x="7488846" y="4992564"/>
                </a:lnTo>
                <a:lnTo>
                  <a:pt x="0" y="49925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w="133350" cap="sq">
            <a:solidFill>
              <a:srgbClr val="FF8A1F"/>
            </a:solidFill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1192080" y="1057275"/>
            <a:ext cx="11394797" cy="655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71537" lvl="1" indent="-485769" algn="l">
              <a:lnSpc>
                <a:spcPts val="5039"/>
              </a:lnSpc>
              <a:spcBef>
                <a:spcPct val="0"/>
              </a:spcBef>
              <a:buAutoNum type="arabicPeriod"/>
            </a:pPr>
            <a:r>
              <a:rPr lang="en-US" sz="4499" spc="1331">
                <a:solidFill>
                  <a:srgbClr val="FFFFFF"/>
                </a:solidFill>
                <a:latin typeface="Lovelo"/>
                <a:ea typeface="Lovelo"/>
                <a:cs typeface="Lovelo"/>
                <a:sym typeface="Lovelo"/>
              </a:rPr>
              <a:t>INTRODUCTION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751163" y="1967458"/>
            <a:ext cx="11394797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Warehouse managment systems: a big market.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203407" y="4989342"/>
            <a:ext cx="8958" cy="2967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01"/>
              </a:lnSpc>
              <a:spcBef>
                <a:spcPct val="0"/>
              </a:spcBef>
            </a:pPr>
            <a:endParaRPr/>
          </a:p>
        </p:txBody>
      </p:sp>
      <p:sp>
        <p:nvSpPr>
          <p:cNvPr id="12" name="TextBox 12"/>
          <p:cNvSpPr txBox="1"/>
          <p:nvPr/>
        </p:nvSpPr>
        <p:spPr>
          <a:xfrm>
            <a:off x="1751162" y="2720876"/>
            <a:ext cx="4268637" cy="5741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What do they do?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751163" y="3312472"/>
            <a:ext cx="5798013" cy="2980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 dirty="0">
                <a:solidFill>
                  <a:srgbClr val="F6F7F7"/>
                </a:solidFill>
                <a:latin typeface="Open Sans"/>
                <a:ea typeface="Open Sans"/>
                <a:cs typeface="Open Sans"/>
                <a:sym typeface="Open Sans"/>
              </a:rPr>
              <a:t>What?</a:t>
            </a:r>
          </a:p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 dirty="0">
                <a:solidFill>
                  <a:srgbClr val="F6F7F7"/>
                </a:solidFill>
                <a:latin typeface="Open Sans"/>
                <a:ea typeface="Open Sans"/>
                <a:cs typeface="Open Sans"/>
                <a:sym typeface="Open Sans"/>
              </a:rPr>
              <a:t>Where?</a:t>
            </a:r>
          </a:p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 dirty="0">
                <a:solidFill>
                  <a:srgbClr val="F6F7F7"/>
                </a:solidFill>
                <a:latin typeface="Open Sans"/>
                <a:ea typeface="Open Sans"/>
                <a:cs typeface="Open Sans"/>
                <a:sym typeface="Open Sans"/>
              </a:rPr>
              <a:t>When?</a:t>
            </a:r>
          </a:p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 dirty="0">
                <a:solidFill>
                  <a:srgbClr val="F6F7F7"/>
                </a:solidFill>
                <a:latin typeface="Open Sans"/>
                <a:ea typeface="Open Sans"/>
                <a:cs typeface="Open Sans"/>
                <a:sym typeface="Open Sans"/>
              </a:rPr>
              <a:t>How much?</a:t>
            </a:r>
          </a:p>
          <a:p>
            <a:pPr algn="l">
              <a:lnSpc>
                <a:spcPts val="4759"/>
              </a:lnSpc>
            </a:pPr>
            <a:r>
              <a:rPr lang="en-US" sz="3399" dirty="0">
                <a:solidFill>
                  <a:srgbClr val="F6F7F7"/>
                </a:solidFill>
                <a:latin typeface="Open Sans"/>
                <a:ea typeface="Open Sans"/>
                <a:cs typeface="Open Sans"/>
                <a:sym typeface="Open Sans"/>
              </a:rPr>
              <a:t>Everything up to date!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377495" y="2050965"/>
            <a:ext cx="12785919" cy="6586085"/>
            <a:chOff x="0" y="0"/>
            <a:chExt cx="3367485" cy="173460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367485" cy="1734607"/>
            </a:xfrm>
            <a:custGeom>
              <a:avLst/>
              <a:gdLst/>
              <a:ahLst/>
              <a:cxnLst/>
              <a:rect l="l" t="t" r="r" b="b"/>
              <a:pathLst>
                <a:path w="3367485" h="1734607">
                  <a:moveTo>
                    <a:pt x="0" y="0"/>
                  </a:moveTo>
                  <a:lnTo>
                    <a:pt x="3367485" y="0"/>
                  </a:lnTo>
                  <a:lnTo>
                    <a:pt x="3367485" y="1734607"/>
                  </a:lnTo>
                  <a:lnTo>
                    <a:pt x="0" y="173460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FF8A1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3367485" cy="17727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0"/>
            <a:ext cx="14897122" cy="7666205"/>
            <a:chOff x="0" y="0"/>
            <a:chExt cx="3923522" cy="201908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923522" cy="2019083"/>
            </a:xfrm>
            <a:custGeom>
              <a:avLst/>
              <a:gdLst/>
              <a:ahLst/>
              <a:cxnLst/>
              <a:rect l="l" t="t" r="r" b="b"/>
              <a:pathLst>
                <a:path w="3923522" h="2019083">
                  <a:moveTo>
                    <a:pt x="0" y="0"/>
                  </a:moveTo>
                  <a:lnTo>
                    <a:pt x="3923522" y="0"/>
                  </a:lnTo>
                  <a:lnTo>
                    <a:pt x="3923522" y="2019083"/>
                  </a:lnTo>
                  <a:lnTo>
                    <a:pt x="0" y="2019083"/>
                  </a:lnTo>
                  <a:close/>
                </a:path>
              </a:pathLst>
            </a:custGeom>
            <a:solidFill>
              <a:srgbClr val="0081B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3923522" cy="20571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8757479" y="4731444"/>
            <a:ext cx="8776960" cy="4694653"/>
          </a:xfrm>
          <a:custGeom>
            <a:avLst/>
            <a:gdLst/>
            <a:ahLst/>
            <a:cxnLst/>
            <a:rect l="l" t="t" r="r" b="b"/>
            <a:pathLst>
              <a:path w="8776960" h="4694653">
                <a:moveTo>
                  <a:pt x="0" y="0"/>
                </a:moveTo>
                <a:lnTo>
                  <a:pt x="8776961" y="0"/>
                </a:lnTo>
                <a:lnTo>
                  <a:pt x="8776961" y="4694653"/>
                </a:lnTo>
                <a:lnTo>
                  <a:pt x="0" y="469465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w="76200" cap="sq">
            <a:solidFill>
              <a:srgbClr val="FF8A1F"/>
            </a:solidFill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1028700" y="1057275"/>
            <a:ext cx="11394797" cy="655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85768" lvl="1" algn="l">
              <a:lnSpc>
                <a:spcPts val="5039"/>
              </a:lnSpc>
              <a:spcBef>
                <a:spcPct val="0"/>
              </a:spcBef>
            </a:pPr>
            <a:r>
              <a:rPr lang="en-US" sz="4499" spc="1331" dirty="0">
                <a:solidFill>
                  <a:srgbClr val="FFFFFF"/>
                </a:solidFill>
                <a:latin typeface="Lovelo"/>
                <a:ea typeface="Lovelo"/>
                <a:cs typeface="Lovelo"/>
                <a:sym typeface="Lovelo"/>
              </a:rPr>
              <a:t>2.Problem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751163" y="1816015"/>
            <a:ext cx="11394797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But there are still warehouses not managed by these systems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751163" y="4066148"/>
            <a:ext cx="2150033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5199" b="1">
                <a:solidFill>
                  <a:srgbClr val="F6F7F7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Why?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751163" y="5038968"/>
            <a:ext cx="6218328" cy="118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6F7F7"/>
                </a:solidFill>
                <a:latin typeface="Open Sans"/>
                <a:ea typeface="Open Sans"/>
                <a:cs typeface="Open Sans"/>
                <a:sym typeface="Open Sans"/>
              </a:rPr>
              <a:t>Budget</a:t>
            </a:r>
          </a:p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6F7F7"/>
                </a:solidFill>
                <a:latin typeface="Open Sans"/>
                <a:ea typeface="Open Sans"/>
                <a:cs typeface="Open Sans"/>
                <a:sym typeface="Open Sans"/>
              </a:rPr>
              <a:t>Familiarity with technology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751163" y="2324015"/>
            <a:ext cx="11394797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 dirty="0">
                <a:solidFill>
                  <a:srgbClr val="F6F7F7"/>
                </a:solidFill>
                <a:latin typeface="Open Sans"/>
                <a:ea typeface="Open Sans"/>
                <a:cs typeface="Open Sans"/>
                <a:sym typeface="Open Sans"/>
              </a:rPr>
              <a:t>Loss of stock happens        the company loses money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751163" y="3209532"/>
            <a:ext cx="7844700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 b="1">
                <a:solidFill>
                  <a:srgbClr val="F6F7F7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Small and medium-sized businesses</a:t>
            </a:r>
          </a:p>
        </p:txBody>
      </p:sp>
      <p:cxnSp>
        <p:nvCxnSpPr>
          <p:cNvPr id="16" name="Conector recto de flecha 15">
            <a:extLst>
              <a:ext uri="{FF2B5EF4-FFF2-40B4-BE49-F238E27FC236}">
                <a16:creationId xmlns:a16="http://schemas.microsoft.com/office/drawing/2014/main" id="{CCFABA0B-C977-5B26-0641-495041750E14}"/>
              </a:ext>
            </a:extLst>
          </p:cNvPr>
          <p:cNvCxnSpPr/>
          <p:nvPr/>
        </p:nvCxnSpPr>
        <p:spPr>
          <a:xfrm>
            <a:off x="6324600" y="2628900"/>
            <a:ext cx="609600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256252" y="1004887"/>
            <a:ext cx="5725814" cy="7308825"/>
            <a:chOff x="0" y="0"/>
            <a:chExt cx="1508033" cy="192495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508033" cy="1924958"/>
            </a:xfrm>
            <a:custGeom>
              <a:avLst/>
              <a:gdLst/>
              <a:ahLst/>
              <a:cxnLst/>
              <a:rect l="l" t="t" r="r" b="b"/>
              <a:pathLst>
                <a:path w="1508033" h="1924958">
                  <a:moveTo>
                    <a:pt x="0" y="0"/>
                  </a:moveTo>
                  <a:lnTo>
                    <a:pt x="1508033" y="0"/>
                  </a:lnTo>
                  <a:lnTo>
                    <a:pt x="1508033" y="1924958"/>
                  </a:lnTo>
                  <a:lnTo>
                    <a:pt x="0" y="192495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33350" cap="sq">
              <a:solidFill>
                <a:srgbClr val="0081BB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508033" cy="19630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1758115"/>
            <a:ext cx="6729774" cy="1139283"/>
            <a:chOff x="0" y="0"/>
            <a:chExt cx="1772451" cy="30005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772451" cy="300058"/>
            </a:xfrm>
            <a:custGeom>
              <a:avLst/>
              <a:gdLst/>
              <a:ahLst/>
              <a:cxnLst/>
              <a:rect l="l" t="t" r="r" b="b"/>
              <a:pathLst>
                <a:path w="1772451" h="300058">
                  <a:moveTo>
                    <a:pt x="0" y="0"/>
                  </a:moveTo>
                  <a:lnTo>
                    <a:pt x="1772451" y="0"/>
                  </a:lnTo>
                  <a:lnTo>
                    <a:pt x="1772451" y="300058"/>
                  </a:lnTo>
                  <a:lnTo>
                    <a:pt x="0" y="300058"/>
                  </a:lnTo>
                  <a:close/>
                </a:path>
              </a:pathLst>
            </a:custGeom>
            <a:solidFill>
              <a:srgbClr val="0081B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772451" cy="3381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929120" y="2014385"/>
            <a:ext cx="5704810" cy="655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39"/>
              </a:lnSpc>
              <a:spcBef>
                <a:spcPct val="0"/>
              </a:spcBef>
            </a:pPr>
            <a:r>
              <a:rPr lang="en-US" sz="4499" spc="1331" dirty="0">
                <a:solidFill>
                  <a:srgbClr val="FFFFFF"/>
                </a:solidFill>
                <a:latin typeface="Lovelo"/>
                <a:ea typeface="Lovelo"/>
                <a:cs typeface="Lovelo"/>
                <a:sym typeface="Lovelo"/>
              </a:rPr>
              <a:t>3.OBJECTIVES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3257239" y="3458962"/>
            <a:ext cx="15035243" cy="6828038"/>
            <a:chOff x="0" y="0"/>
            <a:chExt cx="3959899" cy="1798331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959899" cy="1798331"/>
            </a:xfrm>
            <a:custGeom>
              <a:avLst/>
              <a:gdLst/>
              <a:ahLst/>
              <a:cxnLst/>
              <a:rect l="l" t="t" r="r" b="b"/>
              <a:pathLst>
                <a:path w="3959899" h="1798331">
                  <a:moveTo>
                    <a:pt x="0" y="0"/>
                  </a:moveTo>
                  <a:lnTo>
                    <a:pt x="3959899" y="0"/>
                  </a:lnTo>
                  <a:lnTo>
                    <a:pt x="3959899" y="1798331"/>
                  </a:lnTo>
                  <a:lnTo>
                    <a:pt x="0" y="1798331"/>
                  </a:lnTo>
                  <a:close/>
                </a:path>
              </a:pathLst>
            </a:custGeom>
            <a:solidFill>
              <a:srgbClr val="0081B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3959899" cy="18364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4801983" y="3890498"/>
            <a:ext cx="4879082" cy="527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49"/>
              </a:lnSpc>
            </a:pPr>
            <a:r>
              <a:rPr lang="en-US" sz="2499" b="1" spc="229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Objective 1: 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979771" y="3890498"/>
            <a:ext cx="4879082" cy="527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49"/>
              </a:lnSpc>
            </a:pPr>
            <a:r>
              <a:rPr lang="en-US" sz="2499" b="1" spc="229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Objective 2: 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801983" y="4470400"/>
            <a:ext cx="4879082" cy="1298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Develop a tool that can solve the logistical issues that appear when managing a warehouse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979771" y="4470400"/>
            <a:ext cx="4879082" cy="13170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The application has to be adaptable to different types of warehouses and business fields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801983" y="7165081"/>
            <a:ext cx="1927791" cy="4222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Objective 3: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801983" y="7664425"/>
            <a:ext cx="4879082" cy="13170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The system must be cheap to implement in any business situation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1979771" y="7165081"/>
            <a:ext cx="2117229" cy="4193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Objective 4: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1979771" y="7654900"/>
            <a:ext cx="4879082" cy="869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The application must be easy to use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000925" y="8867750"/>
            <a:ext cx="1763167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Why?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5035243" cy="6828038"/>
            <a:chOff x="0" y="0"/>
            <a:chExt cx="3959899" cy="179833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959899" cy="1798331"/>
            </a:xfrm>
            <a:custGeom>
              <a:avLst/>
              <a:gdLst/>
              <a:ahLst/>
              <a:cxnLst/>
              <a:rect l="l" t="t" r="r" b="b"/>
              <a:pathLst>
                <a:path w="3959899" h="1798331">
                  <a:moveTo>
                    <a:pt x="0" y="0"/>
                  </a:moveTo>
                  <a:lnTo>
                    <a:pt x="3959899" y="0"/>
                  </a:lnTo>
                  <a:lnTo>
                    <a:pt x="3959899" y="1798331"/>
                  </a:lnTo>
                  <a:lnTo>
                    <a:pt x="0" y="1798331"/>
                  </a:lnTo>
                  <a:close/>
                </a:path>
              </a:pathLst>
            </a:custGeom>
            <a:solidFill>
              <a:srgbClr val="0081B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3959899" cy="18364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9608795" y="5313181"/>
            <a:ext cx="7012551" cy="4162145"/>
          </a:xfrm>
          <a:custGeom>
            <a:avLst/>
            <a:gdLst/>
            <a:ahLst/>
            <a:cxnLst/>
            <a:rect l="l" t="t" r="r" b="b"/>
            <a:pathLst>
              <a:path w="7012551" h="4162145">
                <a:moveTo>
                  <a:pt x="0" y="0"/>
                </a:moveTo>
                <a:lnTo>
                  <a:pt x="7012550" y="0"/>
                </a:lnTo>
                <a:lnTo>
                  <a:pt x="7012550" y="4162145"/>
                </a:lnTo>
                <a:lnTo>
                  <a:pt x="0" y="41621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9608795" y="5265556"/>
            <a:ext cx="7012551" cy="4209770"/>
            <a:chOff x="0" y="0"/>
            <a:chExt cx="1883032" cy="114277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883032" cy="1142775"/>
            </a:xfrm>
            <a:custGeom>
              <a:avLst/>
              <a:gdLst/>
              <a:ahLst/>
              <a:cxnLst/>
              <a:rect l="l" t="t" r="r" b="b"/>
              <a:pathLst>
                <a:path w="1883032" h="1142775">
                  <a:moveTo>
                    <a:pt x="0" y="0"/>
                  </a:moveTo>
                  <a:lnTo>
                    <a:pt x="1883032" y="0"/>
                  </a:lnTo>
                  <a:lnTo>
                    <a:pt x="1883032" y="1142775"/>
                  </a:lnTo>
                  <a:lnTo>
                    <a:pt x="0" y="11427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FF8A1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883032" cy="11808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994344" y="5313181"/>
            <a:ext cx="5553689" cy="4162145"/>
          </a:xfrm>
          <a:custGeom>
            <a:avLst/>
            <a:gdLst/>
            <a:ahLst/>
            <a:cxnLst/>
            <a:rect l="l" t="t" r="r" b="b"/>
            <a:pathLst>
              <a:path w="5553689" h="4162145">
                <a:moveTo>
                  <a:pt x="0" y="0"/>
                </a:moveTo>
                <a:lnTo>
                  <a:pt x="5553689" y="0"/>
                </a:lnTo>
                <a:lnTo>
                  <a:pt x="5553689" y="4162145"/>
                </a:lnTo>
                <a:lnTo>
                  <a:pt x="0" y="41621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98" b="-198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0" name="Group 10"/>
          <p:cNvGrpSpPr/>
          <p:nvPr/>
        </p:nvGrpSpPr>
        <p:grpSpPr>
          <a:xfrm>
            <a:off x="994343" y="5265556"/>
            <a:ext cx="5553689" cy="4209766"/>
            <a:chOff x="0" y="0"/>
            <a:chExt cx="1498653" cy="1144506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498653" cy="1144506"/>
            </a:xfrm>
            <a:custGeom>
              <a:avLst/>
              <a:gdLst/>
              <a:ahLst/>
              <a:cxnLst/>
              <a:rect l="l" t="t" r="r" b="b"/>
              <a:pathLst>
                <a:path w="1498653" h="1144506">
                  <a:moveTo>
                    <a:pt x="0" y="0"/>
                  </a:moveTo>
                  <a:lnTo>
                    <a:pt x="1498653" y="0"/>
                  </a:lnTo>
                  <a:lnTo>
                    <a:pt x="1498653" y="1144506"/>
                  </a:lnTo>
                  <a:lnTo>
                    <a:pt x="0" y="114450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85725" cap="sq">
              <a:solidFill>
                <a:srgbClr val="FF8A1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1498653" cy="11826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622528" y="373381"/>
            <a:ext cx="11394797" cy="655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39"/>
              </a:lnSpc>
              <a:spcBef>
                <a:spcPct val="0"/>
              </a:spcBef>
            </a:pPr>
            <a:r>
              <a:rPr lang="en-US" sz="4499" spc="1331" dirty="0">
                <a:solidFill>
                  <a:srgbClr val="F6F7F7"/>
                </a:solidFill>
                <a:latin typeface="Lovelo"/>
                <a:ea typeface="Lovelo"/>
                <a:cs typeface="Lovelo"/>
                <a:sym typeface="Lovelo"/>
              </a:rPr>
              <a:t>4.STATE OF THE ART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58567" y="1194842"/>
            <a:ext cx="3454240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 b="1">
                <a:solidFill>
                  <a:srgbClr val="F6F7F7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Market leaders: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58567" y="1760991"/>
            <a:ext cx="5291227" cy="2980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6F7F7"/>
                </a:solidFill>
                <a:latin typeface="Open Sans"/>
                <a:ea typeface="Open Sans"/>
                <a:cs typeface="Open Sans"/>
                <a:sym typeface="Open Sans"/>
              </a:rPr>
              <a:t>Stock Agile</a:t>
            </a:r>
          </a:p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6F7F7"/>
                </a:solidFill>
                <a:latin typeface="Open Sans"/>
                <a:ea typeface="Open Sans"/>
                <a:cs typeface="Open Sans"/>
                <a:sym typeface="Open Sans"/>
              </a:rPr>
              <a:t>Net Suite</a:t>
            </a:r>
          </a:p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6F7F7"/>
                </a:solidFill>
                <a:latin typeface="Open Sans"/>
                <a:ea typeface="Open Sans"/>
                <a:cs typeface="Open Sans"/>
                <a:sym typeface="Open Sans"/>
              </a:rPr>
              <a:t>SageX3</a:t>
            </a:r>
          </a:p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6F7F7"/>
                </a:solidFill>
                <a:latin typeface="Open Sans"/>
                <a:ea typeface="Open Sans"/>
                <a:cs typeface="Open Sans"/>
                <a:sym typeface="Open Sans"/>
              </a:rPr>
              <a:t>Oracle</a:t>
            </a:r>
          </a:p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6F7F7"/>
                </a:solidFill>
                <a:latin typeface="Open Sans"/>
                <a:ea typeface="Open Sans"/>
                <a:cs typeface="Open Sans"/>
                <a:sym typeface="Open Sans"/>
              </a:rPr>
              <a:t>Microsoft Dynamics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716981" y="1194842"/>
            <a:ext cx="1601280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 b="1">
                <a:solidFill>
                  <a:srgbClr val="F6F7F7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Prize: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717608" y="1791919"/>
            <a:ext cx="7569910" cy="2980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 b="1">
                <a:solidFill>
                  <a:srgbClr val="F6F7F7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65$/month/user</a:t>
            </a:r>
            <a:r>
              <a:rPr lang="en-US" sz="3399">
                <a:solidFill>
                  <a:srgbClr val="F6F7F7"/>
                </a:solidFill>
                <a:latin typeface="Open Sans"/>
                <a:ea typeface="Open Sans"/>
                <a:cs typeface="Open Sans"/>
                <a:sym typeface="Open Sans"/>
              </a:rPr>
              <a:t>, very basic features</a:t>
            </a:r>
          </a:p>
          <a:p>
            <a:pPr algn="l">
              <a:lnSpc>
                <a:spcPts val="4759"/>
              </a:lnSpc>
            </a:pPr>
            <a:r>
              <a:rPr lang="en-US" sz="3399" b="1">
                <a:solidFill>
                  <a:srgbClr val="F6F7F7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10000$</a:t>
            </a:r>
            <a:r>
              <a:rPr lang="en-US" sz="3399">
                <a:solidFill>
                  <a:srgbClr val="F6F7F7"/>
                </a:solidFill>
                <a:latin typeface="Open Sans"/>
                <a:ea typeface="Open Sans"/>
                <a:cs typeface="Open Sans"/>
                <a:sym typeface="Open Sans"/>
              </a:rPr>
              <a:t> implementation cost</a:t>
            </a:r>
          </a:p>
          <a:p>
            <a:pPr algn="l">
              <a:lnSpc>
                <a:spcPts val="4759"/>
              </a:lnSpc>
            </a:pPr>
            <a:r>
              <a:rPr lang="en-US" sz="3399" b="1">
                <a:solidFill>
                  <a:srgbClr val="F6F7F7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25000$/year</a:t>
            </a:r>
          </a:p>
          <a:p>
            <a:pPr algn="l">
              <a:lnSpc>
                <a:spcPts val="4759"/>
              </a:lnSpc>
            </a:pPr>
            <a:r>
              <a:rPr lang="en-US" sz="3399" b="1">
                <a:solidFill>
                  <a:srgbClr val="F6F7F7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25000$/year</a:t>
            </a:r>
          </a:p>
          <a:p>
            <a:pPr algn="l">
              <a:lnSpc>
                <a:spcPts val="4759"/>
              </a:lnSpc>
            </a:pPr>
            <a:r>
              <a:rPr lang="en-US" sz="3399" b="1">
                <a:solidFill>
                  <a:srgbClr val="F6F7F7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162$/month/user</a:t>
            </a:r>
            <a:r>
              <a:rPr lang="en-US" sz="3399">
                <a:solidFill>
                  <a:srgbClr val="F6F7F7"/>
                </a:solidFill>
                <a:latin typeface="Open Sans"/>
                <a:ea typeface="Open Sans"/>
                <a:cs typeface="Open Sans"/>
                <a:sym typeface="Open Sans"/>
              </a:rPr>
              <a:t>, basic plan</a:t>
            </a:r>
          </a:p>
        </p:txBody>
      </p:sp>
      <p:sp>
        <p:nvSpPr>
          <p:cNvPr id="18" name="AutoShape 18"/>
          <p:cNvSpPr/>
          <p:nvPr/>
        </p:nvSpPr>
        <p:spPr>
          <a:xfrm>
            <a:off x="5722620" y="4511992"/>
            <a:ext cx="825413" cy="0"/>
          </a:xfrm>
          <a:prstGeom prst="line">
            <a:avLst/>
          </a:prstGeom>
          <a:ln w="38100" cap="flat">
            <a:solidFill>
              <a:srgbClr val="F6F7F7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/>
          </a:p>
        </p:txBody>
      </p:sp>
      <p:sp>
        <p:nvSpPr>
          <p:cNvPr id="19" name="AutoShape 19"/>
          <p:cNvSpPr/>
          <p:nvPr/>
        </p:nvSpPr>
        <p:spPr>
          <a:xfrm>
            <a:off x="3053917" y="3952875"/>
            <a:ext cx="3494520" cy="0"/>
          </a:xfrm>
          <a:prstGeom prst="line">
            <a:avLst/>
          </a:prstGeom>
          <a:ln w="38100" cap="flat">
            <a:solidFill>
              <a:srgbClr val="F6F7F7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/>
          </a:p>
        </p:txBody>
      </p:sp>
      <p:sp>
        <p:nvSpPr>
          <p:cNvPr id="20" name="AutoShape 20"/>
          <p:cNvSpPr/>
          <p:nvPr/>
        </p:nvSpPr>
        <p:spPr>
          <a:xfrm flipV="1">
            <a:off x="3278177" y="3315602"/>
            <a:ext cx="3270260" cy="0"/>
          </a:xfrm>
          <a:prstGeom prst="line">
            <a:avLst/>
          </a:prstGeom>
          <a:ln w="38100" cap="flat">
            <a:solidFill>
              <a:srgbClr val="F6F7F7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/>
          </a:p>
        </p:txBody>
      </p:sp>
      <p:sp>
        <p:nvSpPr>
          <p:cNvPr id="21" name="AutoShape 21"/>
          <p:cNvSpPr/>
          <p:nvPr/>
        </p:nvSpPr>
        <p:spPr>
          <a:xfrm flipV="1">
            <a:off x="3571875" y="2755417"/>
            <a:ext cx="2976890" cy="0"/>
          </a:xfrm>
          <a:prstGeom prst="line">
            <a:avLst/>
          </a:prstGeom>
          <a:ln w="38100" cap="flat">
            <a:solidFill>
              <a:srgbClr val="F6F7F7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/>
          </a:p>
        </p:txBody>
      </p:sp>
      <p:sp>
        <p:nvSpPr>
          <p:cNvPr id="22" name="AutoShape 22"/>
          <p:cNvSpPr/>
          <p:nvPr/>
        </p:nvSpPr>
        <p:spPr>
          <a:xfrm>
            <a:off x="3905250" y="2143125"/>
            <a:ext cx="2643188" cy="0"/>
          </a:xfrm>
          <a:prstGeom prst="line">
            <a:avLst/>
          </a:prstGeom>
          <a:ln w="38100" cap="flat">
            <a:solidFill>
              <a:srgbClr val="F6F7F7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/>
          </a:p>
        </p:txBody>
      </p:sp>
      <p:sp>
        <p:nvSpPr>
          <p:cNvPr id="23" name="TextBox 23"/>
          <p:cNvSpPr txBox="1"/>
          <p:nvPr/>
        </p:nvSpPr>
        <p:spPr>
          <a:xfrm>
            <a:off x="2688687" y="9544429"/>
            <a:ext cx="2569113" cy="5803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02070D"/>
                </a:solidFill>
                <a:latin typeface="Open Sans"/>
                <a:ea typeface="Open Sans"/>
                <a:cs typeface="Open Sans"/>
                <a:sym typeface="Open Sans"/>
              </a:rPr>
              <a:t>Stock Agile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2392385" y="9544429"/>
            <a:ext cx="1451967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SageX3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26379" y="1028700"/>
            <a:ext cx="15035243" cy="8229600"/>
            <a:chOff x="0" y="0"/>
            <a:chExt cx="3959899" cy="21674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959899" cy="2167467"/>
            </a:xfrm>
            <a:custGeom>
              <a:avLst/>
              <a:gdLst/>
              <a:ahLst/>
              <a:cxnLst/>
              <a:rect l="l" t="t" r="r" b="b"/>
              <a:pathLst>
                <a:path w="3959899" h="2167467">
                  <a:moveTo>
                    <a:pt x="0" y="0"/>
                  </a:moveTo>
                  <a:lnTo>
                    <a:pt x="3959899" y="0"/>
                  </a:lnTo>
                  <a:lnTo>
                    <a:pt x="3959899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0081B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3959899" cy="2205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2474010" y="2981369"/>
            <a:ext cx="8997148" cy="44716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F6F7F7"/>
                </a:solidFill>
                <a:latin typeface="Open Sans"/>
                <a:ea typeface="Open Sans"/>
                <a:cs typeface="Open Sans"/>
                <a:sym typeface="Open Sans"/>
              </a:rPr>
              <a:t>An android application that defines a warehouse managment system.</a:t>
            </a:r>
          </a:p>
          <a:p>
            <a:pPr algn="l">
              <a:lnSpc>
                <a:spcPts val="4480"/>
              </a:lnSpc>
            </a:pPr>
            <a:endParaRPr lang="en-US" sz="3200">
              <a:solidFill>
                <a:srgbClr val="F6F7F7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F6F7F7"/>
                </a:solidFill>
                <a:latin typeface="Open Sans"/>
                <a:ea typeface="Open Sans"/>
                <a:cs typeface="Open Sans"/>
                <a:sym typeface="Open Sans"/>
              </a:rPr>
              <a:t>Aimed for the small and medium-sized businesses.</a:t>
            </a:r>
          </a:p>
          <a:p>
            <a:pPr algn="l">
              <a:lnSpc>
                <a:spcPts val="4480"/>
              </a:lnSpc>
            </a:pPr>
            <a:endParaRPr lang="en-US" sz="3200">
              <a:solidFill>
                <a:srgbClr val="F6F7F7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F6F7F7"/>
                </a:solidFill>
                <a:latin typeface="Open Sans"/>
                <a:ea typeface="Open Sans"/>
                <a:cs typeface="Open Sans"/>
                <a:sym typeface="Open Sans"/>
              </a:rPr>
              <a:t>Easy to use.</a:t>
            </a:r>
          </a:p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F6F7F7"/>
                </a:solidFill>
                <a:latin typeface="Open Sans"/>
                <a:ea typeface="Open Sans"/>
                <a:cs typeface="Open Sans"/>
                <a:sym typeface="Open Sans"/>
              </a:rPr>
              <a:t>Cheap to implement.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0183696" y="6861080"/>
            <a:ext cx="6173633" cy="2097315"/>
            <a:chOff x="0" y="0"/>
            <a:chExt cx="1625977" cy="55237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625977" cy="552379"/>
            </a:xfrm>
            <a:custGeom>
              <a:avLst/>
              <a:gdLst/>
              <a:ahLst/>
              <a:cxnLst/>
              <a:rect l="l" t="t" r="r" b="b"/>
              <a:pathLst>
                <a:path w="1625977" h="552379">
                  <a:moveTo>
                    <a:pt x="0" y="0"/>
                  </a:moveTo>
                  <a:lnTo>
                    <a:pt x="1625977" y="0"/>
                  </a:lnTo>
                  <a:lnTo>
                    <a:pt x="1625977" y="552379"/>
                  </a:lnTo>
                  <a:lnTo>
                    <a:pt x="0" y="552379"/>
                  </a:lnTo>
                  <a:close/>
                </a:path>
              </a:pathLst>
            </a:custGeom>
            <a:solidFill>
              <a:srgbClr val="FF8A1F"/>
            </a:solidFill>
            <a:ln w="76200" cap="sq">
              <a:solidFill>
                <a:srgbClr val="FF8A1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625977" cy="59047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0279539" y="6967581"/>
            <a:ext cx="5981948" cy="1884313"/>
          </a:xfrm>
          <a:custGeom>
            <a:avLst/>
            <a:gdLst/>
            <a:ahLst/>
            <a:cxnLst/>
            <a:rect l="l" t="t" r="r" b="b"/>
            <a:pathLst>
              <a:path w="5981948" h="1884313">
                <a:moveTo>
                  <a:pt x="0" y="0"/>
                </a:moveTo>
                <a:lnTo>
                  <a:pt x="5981947" y="0"/>
                </a:lnTo>
                <a:lnTo>
                  <a:pt x="5981947" y="1884314"/>
                </a:lnTo>
                <a:lnTo>
                  <a:pt x="0" y="18843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3446601" y="1351486"/>
            <a:ext cx="11394797" cy="655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  <a:spcBef>
                <a:spcPct val="0"/>
              </a:spcBef>
            </a:pPr>
            <a:r>
              <a:rPr lang="en-US" sz="4499" spc="1331" dirty="0">
                <a:solidFill>
                  <a:srgbClr val="F6F7F7"/>
                </a:solidFill>
                <a:latin typeface="Lovelo"/>
                <a:ea typeface="Lovelo"/>
                <a:cs typeface="Lovelo"/>
                <a:sym typeface="Lovelo"/>
              </a:rPr>
              <a:t>5.PROPOSAL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864792" y="2458129"/>
            <a:ext cx="4685803" cy="5803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 b="1">
                <a:solidFill>
                  <a:srgbClr val="F6F7F7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Technologies used: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864792" y="3105511"/>
            <a:ext cx="4396694" cy="3347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81" lvl="1" indent="-345440" algn="l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F6F7F7"/>
                </a:solidFill>
                <a:latin typeface="Open Sans"/>
                <a:ea typeface="Open Sans"/>
                <a:cs typeface="Open Sans"/>
                <a:sym typeface="Open Sans"/>
              </a:rPr>
              <a:t>Android Studio</a:t>
            </a:r>
          </a:p>
          <a:p>
            <a:pPr marL="690881" lvl="1" indent="-345440" algn="l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F6F7F7"/>
                </a:solidFill>
                <a:latin typeface="Open Sans"/>
                <a:ea typeface="Open Sans"/>
                <a:cs typeface="Open Sans"/>
                <a:sym typeface="Open Sans"/>
              </a:rPr>
              <a:t>Java</a:t>
            </a:r>
          </a:p>
          <a:p>
            <a:pPr marL="690881" lvl="1" indent="-345440" algn="l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F6F7F7"/>
                </a:solidFill>
                <a:latin typeface="Open Sans"/>
                <a:ea typeface="Open Sans"/>
                <a:cs typeface="Open Sans"/>
                <a:sym typeface="Open Sans"/>
              </a:rPr>
              <a:t>XML</a:t>
            </a:r>
          </a:p>
          <a:p>
            <a:pPr marL="690881" lvl="1" indent="-345440" algn="l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F6F7F7"/>
                </a:solidFill>
                <a:latin typeface="Open Sans"/>
                <a:ea typeface="Open Sans"/>
                <a:cs typeface="Open Sans"/>
                <a:sym typeface="Open Sans"/>
              </a:rPr>
              <a:t>SQLite</a:t>
            </a:r>
          </a:p>
          <a:p>
            <a:pPr marL="690881" lvl="1" indent="-345440" algn="l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F6F7F7"/>
                </a:solidFill>
                <a:latin typeface="Open Sans"/>
                <a:ea typeface="Open Sans"/>
                <a:cs typeface="Open Sans"/>
                <a:sym typeface="Open Sans"/>
              </a:rPr>
              <a:t>QR codes</a:t>
            </a:r>
          </a:p>
          <a:p>
            <a:pPr marL="690881" lvl="1" indent="-345440" algn="l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F6F7F7"/>
                </a:solidFill>
                <a:latin typeface="Open Sans"/>
                <a:ea typeface="Open Sans"/>
                <a:cs typeface="Open Sans"/>
                <a:sym typeface="Open Sans"/>
              </a:rPr>
              <a:t>Printer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474010" y="2371424"/>
            <a:ext cx="2097990" cy="5803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60"/>
              </a:lnSpc>
            </a:pPr>
            <a:r>
              <a:rPr lang="en-US" sz="3400" b="1" dirty="0">
                <a:solidFill>
                  <a:srgbClr val="F6F7F7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The idea: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973623" y="1028700"/>
            <a:ext cx="5725814" cy="7308825"/>
            <a:chOff x="0" y="0"/>
            <a:chExt cx="1508033" cy="192495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508033" cy="1924958"/>
            </a:xfrm>
            <a:custGeom>
              <a:avLst/>
              <a:gdLst/>
              <a:ahLst/>
              <a:cxnLst/>
              <a:rect l="l" t="t" r="r" b="b"/>
              <a:pathLst>
                <a:path w="1508033" h="1924958">
                  <a:moveTo>
                    <a:pt x="0" y="0"/>
                  </a:moveTo>
                  <a:lnTo>
                    <a:pt x="1508033" y="0"/>
                  </a:lnTo>
                  <a:lnTo>
                    <a:pt x="1508033" y="1924958"/>
                  </a:lnTo>
                  <a:lnTo>
                    <a:pt x="0" y="192495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33350" cap="sq">
              <a:solidFill>
                <a:srgbClr val="0081BB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508033" cy="19630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1758115"/>
            <a:ext cx="8055599" cy="1139283"/>
            <a:chOff x="0" y="0"/>
            <a:chExt cx="2121639" cy="30005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121639" cy="300058"/>
            </a:xfrm>
            <a:custGeom>
              <a:avLst/>
              <a:gdLst/>
              <a:ahLst/>
              <a:cxnLst/>
              <a:rect l="l" t="t" r="r" b="b"/>
              <a:pathLst>
                <a:path w="2121639" h="300058">
                  <a:moveTo>
                    <a:pt x="0" y="0"/>
                  </a:moveTo>
                  <a:lnTo>
                    <a:pt x="2121639" y="0"/>
                  </a:lnTo>
                  <a:lnTo>
                    <a:pt x="2121639" y="300058"/>
                  </a:lnTo>
                  <a:lnTo>
                    <a:pt x="0" y="300058"/>
                  </a:lnTo>
                  <a:close/>
                </a:path>
              </a:pathLst>
            </a:custGeom>
            <a:solidFill>
              <a:srgbClr val="0081B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2121639" cy="3381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28700" y="3458962"/>
            <a:ext cx="17259300" cy="6828038"/>
            <a:chOff x="0" y="0"/>
            <a:chExt cx="4545659" cy="179833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545659" cy="1798331"/>
            </a:xfrm>
            <a:custGeom>
              <a:avLst/>
              <a:gdLst/>
              <a:ahLst/>
              <a:cxnLst/>
              <a:rect l="l" t="t" r="r" b="b"/>
              <a:pathLst>
                <a:path w="4545659" h="1798331">
                  <a:moveTo>
                    <a:pt x="0" y="0"/>
                  </a:moveTo>
                  <a:lnTo>
                    <a:pt x="4545659" y="0"/>
                  </a:lnTo>
                  <a:lnTo>
                    <a:pt x="4545659" y="1798331"/>
                  </a:lnTo>
                  <a:lnTo>
                    <a:pt x="0" y="1798331"/>
                  </a:lnTo>
                  <a:close/>
                </a:path>
              </a:pathLst>
            </a:custGeom>
            <a:solidFill>
              <a:srgbClr val="0081B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4545659" cy="18364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6587749" y="6311389"/>
            <a:ext cx="6141202" cy="3577918"/>
          </a:xfrm>
          <a:custGeom>
            <a:avLst/>
            <a:gdLst/>
            <a:ahLst/>
            <a:cxnLst/>
            <a:rect l="l" t="t" r="r" b="b"/>
            <a:pathLst>
              <a:path w="6141202" h="3577918">
                <a:moveTo>
                  <a:pt x="0" y="0"/>
                </a:moveTo>
                <a:lnTo>
                  <a:pt x="6141202" y="0"/>
                </a:lnTo>
                <a:lnTo>
                  <a:pt x="6141202" y="3577918"/>
                </a:lnTo>
                <a:lnTo>
                  <a:pt x="0" y="35779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w="66675" cap="sq">
            <a:solidFill>
              <a:srgbClr val="FF8A1F"/>
            </a:solidFill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929120" y="2014385"/>
            <a:ext cx="7126478" cy="655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39"/>
              </a:lnSpc>
              <a:spcBef>
                <a:spcPct val="0"/>
              </a:spcBef>
            </a:pPr>
            <a:r>
              <a:rPr lang="en-US" sz="4499" spc="1331" dirty="0">
                <a:solidFill>
                  <a:srgbClr val="F6F7F7"/>
                </a:solidFill>
                <a:latin typeface="Lovelo"/>
                <a:ea typeface="Lovelo"/>
                <a:cs typeface="Lovelo"/>
                <a:sym typeface="Lovelo"/>
              </a:rPr>
              <a:t>6.ARCHITECTURE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588258" y="3793231"/>
            <a:ext cx="4879082" cy="527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49"/>
              </a:lnSpc>
            </a:pPr>
            <a:r>
              <a:rPr lang="en-US" sz="2499" b="1" spc="22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UI LAYER: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588258" y="7229021"/>
            <a:ext cx="4879082" cy="527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49"/>
              </a:lnSpc>
            </a:pPr>
            <a:r>
              <a:rPr lang="en-US" sz="2499" b="1" spc="229">
                <a:solidFill>
                  <a:srgbClr val="F6F7F7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DATA LAYER: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588258" y="4272656"/>
            <a:ext cx="4879082" cy="2613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 algn="l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Display the application data on the screen.</a:t>
            </a:r>
          </a:p>
          <a:p>
            <a:pPr marL="539749" lvl="1" indent="-269875" algn="l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Buttons, text fields, menus...</a:t>
            </a:r>
          </a:p>
          <a:p>
            <a:pPr marL="539749" lvl="1" indent="-269875" algn="l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Size, shape placement...</a:t>
            </a:r>
          </a:p>
          <a:p>
            <a:pPr marL="539749" lvl="1" indent="-269875" algn="l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Activities</a:t>
            </a:r>
          </a:p>
          <a:p>
            <a:pPr marL="539749" lvl="1" indent="-269875" algn="l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No data saved.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588258" y="7664425"/>
            <a:ext cx="4879082" cy="173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 algn="l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6F7F7"/>
                </a:solidFill>
                <a:latin typeface="Open Sans"/>
                <a:ea typeface="Open Sans"/>
                <a:cs typeface="Open Sans"/>
                <a:sym typeface="Open Sans"/>
              </a:rPr>
              <a:t>Contain business logic</a:t>
            </a:r>
          </a:p>
          <a:p>
            <a:pPr marL="539749" lvl="1" indent="-269875" algn="l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6F7F7"/>
                </a:solidFill>
                <a:latin typeface="Open Sans"/>
                <a:ea typeface="Open Sans"/>
                <a:cs typeface="Open Sans"/>
                <a:sym typeface="Open Sans"/>
              </a:rPr>
              <a:t>Expose the data</a:t>
            </a:r>
          </a:p>
          <a:p>
            <a:pPr marL="539749" lvl="1" indent="-269875" algn="l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6F7F7"/>
                </a:solidFill>
                <a:latin typeface="Open Sans"/>
                <a:ea typeface="Open Sans"/>
                <a:cs typeface="Open Sans"/>
                <a:sym typeface="Open Sans"/>
              </a:rPr>
              <a:t>Database</a:t>
            </a:r>
          </a:p>
          <a:p>
            <a:pPr marL="539749" lvl="1" indent="-269875" algn="l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6F7F7"/>
                </a:solidFill>
                <a:latin typeface="Open Sans"/>
                <a:ea typeface="Open Sans"/>
                <a:cs typeface="Open Sans"/>
                <a:sym typeface="Open Sans"/>
              </a:rPr>
              <a:t>Database manager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973623" y="4102722"/>
            <a:ext cx="3241774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F6F7F7"/>
                </a:solidFill>
                <a:latin typeface="Open Sans"/>
                <a:ea typeface="Open Sans"/>
                <a:cs typeface="Open Sans"/>
                <a:sym typeface="Open Sans"/>
              </a:rPr>
              <a:t>Good practices: 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973623" y="4797545"/>
            <a:ext cx="4399977" cy="31124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39754" lvl="1" indent="-269877" algn="l">
              <a:lnSpc>
                <a:spcPts val="3500"/>
              </a:lnSpc>
              <a:buFont typeface="Arial"/>
              <a:buChar char="•"/>
            </a:pPr>
            <a:r>
              <a:rPr lang="en-US" sz="2500" dirty="0">
                <a:solidFill>
                  <a:srgbClr val="F6F7F7"/>
                </a:solidFill>
                <a:latin typeface="Open Sans"/>
                <a:ea typeface="Open Sans"/>
                <a:cs typeface="Open Sans"/>
                <a:sym typeface="Open Sans"/>
              </a:rPr>
              <a:t>Only app components should rely on Android framework SDK API</a:t>
            </a:r>
          </a:p>
          <a:p>
            <a:pPr marL="539754" lvl="1" indent="-269877" algn="l">
              <a:lnSpc>
                <a:spcPts val="3500"/>
              </a:lnSpc>
              <a:buFont typeface="Arial"/>
              <a:buChar char="•"/>
            </a:pPr>
            <a:r>
              <a:rPr lang="en-US" sz="2500" dirty="0">
                <a:solidFill>
                  <a:srgbClr val="F6F7F7"/>
                </a:solidFill>
                <a:latin typeface="Open Sans"/>
                <a:ea typeface="Open Sans"/>
                <a:cs typeface="Open Sans"/>
                <a:sym typeface="Open Sans"/>
              </a:rPr>
              <a:t>Well defined boundaries in modules</a:t>
            </a:r>
          </a:p>
          <a:p>
            <a:pPr marL="539754" lvl="1" indent="-269877" algn="l">
              <a:lnSpc>
                <a:spcPts val="3500"/>
              </a:lnSpc>
              <a:buFont typeface="Arial"/>
              <a:buChar char="•"/>
            </a:pPr>
            <a:r>
              <a:rPr lang="en-US" sz="2500" dirty="0">
                <a:solidFill>
                  <a:srgbClr val="F6F7F7"/>
                </a:solidFill>
                <a:latin typeface="Open Sans"/>
                <a:ea typeface="Open Sans"/>
                <a:cs typeface="Open Sans"/>
                <a:sym typeface="Open Sans"/>
              </a:rPr>
              <a:t>All parts testable in isolation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558304" y="709224"/>
            <a:ext cx="5422312" cy="9175738"/>
            <a:chOff x="0" y="0"/>
            <a:chExt cx="1428099" cy="241665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428099" cy="2416655"/>
            </a:xfrm>
            <a:custGeom>
              <a:avLst/>
              <a:gdLst/>
              <a:ahLst/>
              <a:cxnLst/>
              <a:rect l="l" t="t" r="r" b="b"/>
              <a:pathLst>
                <a:path w="1428099" h="2416655">
                  <a:moveTo>
                    <a:pt x="0" y="0"/>
                  </a:moveTo>
                  <a:lnTo>
                    <a:pt x="1428099" y="0"/>
                  </a:lnTo>
                  <a:lnTo>
                    <a:pt x="1428099" y="2416655"/>
                  </a:lnTo>
                  <a:lnTo>
                    <a:pt x="0" y="241665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33350" cap="sq">
              <a:solidFill>
                <a:srgbClr val="0081BB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428099" cy="24547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1758115"/>
            <a:ext cx="4801983" cy="1139283"/>
            <a:chOff x="0" y="0"/>
            <a:chExt cx="1264720" cy="30005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64720" cy="300058"/>
            </a:xfrm>
            <a:custGeom>
              <a:avLst/>
              <a:gdLst/>
              <a:ahLst/>
              <a:cxnLst/>
              <a:rect l="l" t="t" r="r" b="b"/>
              <a:pathLst>
                <a:path w="1264720" h="300058">
                  <a:moveTo>
                    <a:pt x="0" y="0"/>
                  </a:moveTo>
                  <a:lnTo>
                    <a:pt x="1264720" y="0"/>
                  </a:lnTo>
                  <a:lnTo>
                    <a:pt x="1264720" y="300058"/>
                  </a:lnTo>
                  <a:lnTo>
                    <a:pt x="0" y="300058"/>
                  </a:lnTo>
                  <a:close/>
                </a:path>
              </a:pathLst>
            </a:custGeom>
            <a:solidFill>
              <a:srgbClr val="0081B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264720" cy="3381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28700" y="3458962"/>
            <a:ext cx="17259300" cy="6828038"/>
            <a:chOff x="0" y="0"/>
            <a:chExt cx="4545659" cy="179833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545659" cy="1798331"/>
            </a:xfrm>
            <a:custGeom>
              <a:avLst/>
              <a:gdLst/>
              <a:ahLst/>
              <a:cxnLst/>
              <a:rect l="l" t="t" r="r" b="b"/>
              <a:pathLst>
                <a:path w="4545659" h="1798331">
                  <a:moveTo>
                    <a:pt x="0" y="0"/>
                  </a:moveTo>
                  <a:lnTo>
                    <a:pt x="4545659" y="0"/>
                  </a:lnTo>
                  <a:lnTo>
                    <a:pt x="4545659" y="1798331"/>
                  </a:lnTo>
                  <a:lnTo>
                    <a:pt x="0" y="1798331"/>
                  </a:lnTo>
                  <a:close/>
                </a:path>
              </a:pathLst>
            </a:custGeom>
            <a:solidFill>
              <a:srgbClr val="0081B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4545659" cy="18364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6081757" y="4325557"/>
            <a:ext cx="12006371" cy="5078875"/>
            <a:chOff x="0" y="0"/>
            <a:chExt cx="3162172" cy="1337646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162172" cy="1337646"/>
            </a:xfrm>
            <a:custGeom>
              <a:avLst/>
              <a:gdLst/>
              <a:ahLst/>
              <a:cxnLst/>
              <a:rect l="l" t="t" r="r" b="b"/>
              <a:pathLst>
                <a:path w="3162172" h="1337646">
                  <a:moveTo>
                    <a:pt x="0" y="0"/>
                  </a:moveTo>
                  <a:lnTo>
                    <a:pt x="3162172" y="0"/>
                  </a:lnTo>
                  <a:lnTo>
                    <a:pt x="3162172" y="1337646"/>
                  </a:lnTo>
                  <a:lnTo>
                    <a:pt x="0" y="1337646"/>
                  </a:lnTo>
                  <a:close/>
                </a:path>
              </a:pathLst>
            </a:custGeom>
            <a:solidFill>
              <a:srgbClr val="FF8A1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3162172" cy="13757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929120" y="2014385"/>
            <a:ext cx="5481177" cy="655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39"/>
              </a:lnSpc>
              <a:spcBef>
                <a:spcPct val="0"/>
              </a:spcBef>
            </a:pPr>
            <a:r>
              <a:rPr lang="en-US" sz="4499" spc="1331" dirty="0">
                <a:solidFill>
                  <a:srgbClr val="FFFFFF"/>
                </a:solidFill>
                <a:latin typeface="Lovelo"/>
                <a:ea typeface="Lovelo"/>
                <a:cs typeface="Lovelo"/>
                <a:sym typeface="Lovelo"/>
              </a:rPr>
              <a:t>7.DESIGN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637500" y="4292960"/>
            <a:ext cx="4879082" cy="527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49"/>
              </a:lnSpc>
            </a:pPr>
            <a:r>
              <a:rPr lang="en-US" sz="2499" b="1" spc="22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DATABASE: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637500" y="6720581"/>
            <a:ext cx="4879082" cy="527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49"/>
              </a:lnSpc>
            </a:pPr>
            <a:r>
              <a:rPr lang="en-US" sz="2499" b="1" spc="22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DATABASE MANAGER:</a:t>
            </a:r>
          </a:p>
        </p:txBody>
      </p:sp>
      <p:sp>
        <p:nvSpPr>
          <p:cNvPr id="17" name="Freeform 17"/>
          <p:cNvSpPr/>
          <p:nvPr/>
        </p:nvSpPr>
        <p:spPr>
          <a:xfrm>
            <a:off x="6173296" y="4445360"/>
            <a:ext cx="11807320" cy="4855242"/>
          </a:xfrm>
          <a:custGeom>
            <a:avLst/>
            <a:gdLst/>
            <a:ahLst/>
            <a:cxnLst/>
            <a:rect l="l" t="t" r="r" b="b"/>
            <a:pathLst>
              <a:path w="11807320" h="4855242">
                <a:moveTo>
                  <a:pt x="0" y="0"/>
                </a:moveTo>
                <a:lnTo>
                  <a:pt x="11807320" y="0"/>
                </a:lnTo>
                <a:lnTo>
                  <a:pt x="11807320" y="4855242"/>
                </a:lnTo>
                <a:lnTo>
                  <a:pt x="0" y="48552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TextBox 18"/>
          <p:cNvSpPr txBox="1"/>
          <p:nvPr/>
        </p:nvSpPr>
        <p:spPr>
          <a:xfrm>
            <a:off x="1637500" y="4868335"/>
            <a:ext cx="4064418" cy="1298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 algn="l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Containers</a:t>
            </a:r>
          </a:p>
          <a:p>
            <a:pPr marL="539749" lvl="1" indent="-269875" algn="l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Orders</a:t>
            </a:r>
          </a:p>
          <a:p>
            <a:pPr marL="539749" lvl="1" indent="-269875" algn="l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Sales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637500" y="7368465"/>
            <a:ext cx="4064418" cy="173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The bridge between the database and the application.</a:t>
            </a:r>
          </a:p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The business logic.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260</TotalTime>
  <Words>697</Words>
  <Application>Microsoft Office PowerPoint</Application>
  <PresentationFormat>Personalizado</PresentationFormat>
  <Paragraphs>190</Paragraphs>
  <Slides>21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21</vt:i4>
      </vt:variant>
    </vt:vector>
  </HeadingPairs>
  <TitlesOfParts>
    <vt:vector size="28" baseType="lpstr">
      <vt:lpstr>Open Sans Bold</vt:lpstr>
      <vt:lpstr>League Spartan</vt:lpstr>
      <vt:lpstr>Arial</vt:lpstr>
      <vt:lpstr>Open Sans</vt:lpstr>
      <vt:lpstr>Lovelo</vt:lpstr>
      <vt:lpstr>Calibri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TFG_Iker_Zabalegui</dc:title>
  <cp:lastModifiedBy>Iker Zabalegui Murugarren</cp:lastModifiedBy>
  <cp:revision>9</cp:revision>
  <dcterms:created xsi:type="dcterms:W3CDTF">2006-08-16T00:00:00Z</dcterms:created>
  <dcterms:modified xsi:type="dcterms:W3CDTF">2024-09-05T18:10:45Z</dcterms:modified>
  <dc:identifier>DAGPoA0k_qA</dc:identifier>
</cp:coreProperties>
</file>